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79" r:id="rId5"/>
    <p:sldId id="280" r:id="rId6"/>
    <p:sldId id="294" r:id="rId7"/>
    <p:sldId id="262" r:id="rId8"/>
    <p:sldId id="274" r:id="rId9"/>
    <p:sldId id="276" r:id="rId10"/>
    <p:sldId id="277" r:id="rId11"/>
    <p:sldId id="278" r:id="rId12"/>
    <p:sldId id="263" r:id="rId13"/>
    <p:sldId id="271" r:id="rId14"/>
    <p:sldId id="272" r:id="rId15"/>
    <p:sldId id="273" r:id="rId16"/>
    <p:sldId id="264" r:id="rId17"/>
    <p:sldId id="269" r:id="rId18"/>
    <p:sldId id="265" r:id="rId19"/>
    <p:sldId id="267" r:id="rId20"/>
    <p:sldId id="281" r:id="rId21"/>
    <p:sldId id="282" r:id="rId22"/>
    <p:sldId id="283" r:id="rId23"/>
    <p:sldId id="284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11" r:id="rId49"/>
    <p:sldId id="312" r:id="rId50"/>
    <p:sldId id="313" r:id="rId51"/>
    <p:sldId id="314" r:id="rId52"/>
    <p:sldId id="315" r:id="rId53"/>
    <p:sldId id="316" r:id="rId54"/>
    <p:sldId id="317" r:id="rId55"/>
    <p:sldId id="318" r:id="rId56"/>
    <p:sldId id="319" r:id="rId57"/>
    <p:sldId id="320" r:id="rId58"/>
    <p:sldId id="321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CD42777-08CB-4EEF-BC0E-95A43812BEAE}">
          <p14:sldIdLst>
            <p14:sldId id="257"/>
            <p14:sldId id="258"/>
            <p14:sldId id="261"/>
            <p14:sldId id="279"/>
            <p14:sldId id="280"/>
            <p14:sldId id="294"/>
            <p14:sldId id="262"/>
            <p14:sldId id="274"/>
          </p14:sldIdLst>
        </p14:section>
        <p14:section name="Untitled Section" id="{74FB8454-7D45-4F95-942B-CF5F0D195C94}">
          <p14:sldIdLst>
            <p14:sldId id="276"/>
            <p14:sldId id="277"/>
            <p14:sldId id="278"/>
            <p14:sldId id="263"/>
            <p14:sldId id="271"/>
            <p14:sldId id="272"/>
            <p14:sldId id="273"/>
            <p14:sldId id="264"/>
            <p14:sldId id="269"/>
            <p14:sldId id="265"/>
          </p14:sldIdLst>
        </p14:section>
        <p14:section name="Untitled Section" id="{37534CAB-97A0-418E-BC8E-A41434FA4030}">
          <p14:sldIdLst>
            <p14:sldId id="267"/>
            <p14:sldId id="281"/>
            <p14:sldId id="282"/>
            <p14:sldId id="283"/>
            <p14:sldId id="284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</p14:sldIdLst>
        </p14:section>
        <p14:section name="Untitled Section" id="{13296E4E-F0F3-497A-B519-071060888B98}">
          <p14:sldIdLst/>
        </p14:section>
        <p14:section name="Untitled Section" id="{76F8F375-2972-4A48-9B40-30E91102A68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41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5BB1F-EF44-421D-A5B6-07F2DE6644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DCAB-1D9C-4433-BC20-F4E122A1F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97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5BB1F-EF44-421D-A5B6-07F2DE6644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DCAB-1D9C-4433-BC20-F4E122A1F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71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5BB1F-EF44-421D-A5B6-07F2DE6644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DCAB-1D9C-4433-BC20-F4E122A1F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476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5BB1F-EF44-421D-A5B6-07F2DE6644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DCAB-1D9C-4433-BC20-F4E122A1F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45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5BB1F-EF44-421D-A5B6-07F2DE6644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DCAB-1D9C-4433-BC20-F4E122A1F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384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5BB1F-EF44-421D-A5B6-07F2DE6644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DCAB-1D9C-4433-BC20-F4E122A1F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67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5BB1F-EF44-421D-A5B6-07F2DE6644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DCAB-1D9C-4433-BC20-F4E122A1F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704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5BB1F-EF44-421D-A5B6-07F2DE6644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DCAB-1D9C-4433-BC20-F4E122A1F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19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5BB1F-EF44-421D-A5B6-07F2DE6644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DCAB-1D9C-4433-BC20-F4E122A1F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60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5BB1F-EF44-421D-A5B6-07F2DE6644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DCAB-1D9C-4433-BC20-F4E122A1F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619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5BB1F-EF44-421D-A5B6-07F2DE6644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DCAB-1D9C-4433-BC20-F4E122A1F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32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5BB1F-EF44-421D-A5B6-07F2DE6644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DDCAB-1D9C-4433-BC20-F4E122A1F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566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LATIN FOR GARDENERS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0" lvl="5" indent="0" algn="ctr">
              <a:buNone/>
            </a:pPr>
            <a:r>
              <a:rPr lang="en-US" dirty="0" smtClean="0"/>
              <a:t> 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WHY???</a:t>
            </a:r>
          </a:p>
          <a:p>
            <a:pPr algn="ctr"/>
            <a:r>
              <a:rPr lang="en-US" dirty="0" smtClean="0"/>
              <a:t>HOW???</a:t>
            </a:r>
          </a:p>
          <a:p>
            <a:pPr algn="ctr"/>
            <a:r>
              <a:rPr lang="en-US" dirty="0" smtClean="0"/>
              <a:t>WILL I EVER USE THIS???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84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</a:t>
            </a:r>
            <a:r>
              <a:rPr lang="en-US" dirty="0" err="1" smtClean="0"/>
              <a:t>ivalis</a:t>
            </a:r>
            <a:r>
              <a:rPr lang="en-US" dirty="0" smtClean="0"/>
              <a:t> – snowy, snow-covered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i="1" dirty="0" err="1" smtClean="0"/>
              <a:t>Galanthus</a:t>
            </a:r>
            <a:r>
              <a:rPr lang="en-US" i="1" dirty="0" smtClean="0"/>
              <a:t> </a:t>
            </a:r>
            <a:r>
              <a:rPr lang="en-US" i="1" dirty="0" err="1" smtClean="0"/>
              <a:t>nivalis</a:t>
            </a:r>
            <a:r>
              <a:rPr lang="en-US" i="1" dirty="0" smtClean="0"/>
              <a:t> </a:t>
            </a:r>
            <a:r>
              <a:rPr lang="en-US" dirty="0" smtClean="0"/>
              <a:t>– for its snowy flowers</a:t>
            </a:r>
          </a:p>
          <a:p>
            <a:r>
              <a:rPr lang="en-US" dirty="0" smtClean="0"/>
              <a:t>Common name – Snowdro</a:t>
            </a:r>
            <a:r>
              <a:rPr lang="en-US" dirty="0"/>
              <a:t>p</a:t>
            </a: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86" b="218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4660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v</a:t>
            </a:r>
            <a:r>
              <a:rPr lang="en-US" dirty="0" err="1" smtClean="0"/>
              <a:t>irginalis</a:t>
            </a:r>
            <a:r>
              <a:rPr lang="en-US" dirty="0" smtClean="0"/>
              <a:t> – maidenly; of or pertaining to a maiden or virgin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i="1" dirty="0" err="1" smtClean="0"/>
              <a:t>Philadelphus</a:t>
            </a:r>
            <a:r>
              <a:rPr lang="en-US" i="1" dirty="0" smtClean="0"/>
              <a:t> </a:t>
            </a:r>
            <a:r>
              <a:rPr lang="en-US" i="1" dirty="0" err="1" smtClean="0"/>
              <a:t>virginalis</a:t>
            </a:r>
            <a:endParaRPr lang="en-US" i="1" dirty="0" smtClean="0"/>
          </a:p>
          <a:p>
            <a:r>
              <a:rPr lang="en-US" dirty="0" smtClean="0"/>
              <a:t>Common Name – Mock Orange, Virginal Mock Orange</a:t>
            </a:r>
            <a:endParaRPr lang="en-US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0442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GRAY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i="1" dirty="0" err="1" smtClean="0"/>
              <a:t>Ceanothus</a:t>
            </a:r>
            <a:r>
              <a:rPr lang="en-US" i="1" dirty="0" smtClean="0"/>
              <a:t> </a:t>
            </a:r>
            <a:r>
              <a:rPr lang="en-US" i="1" dirty="0" err="1" smtClean="0"/>
              <a:t>griseus</a:t>
            </a:r>
            <a:endParaRPr lang="en-US" i="1" dirty="0" smtClean="0"/>
          </a:p>
          <a:p>
            <a:r>
              <a:rPr lang="en-US" i="1" dirty="0" err="1" smtClean="0"/>
              <a:t>Echinocactus</a:t>
            </a:r>
            <a:r>
              <a:rPr lang="en-US" i="1" dirty="0" smtClean="0"/>
              <a:t> </a:t>
            </a:r>
            <a:r>
              <a:rPr lang="en-US" i="1" dirty="0" err="1" smtClean="0"/>
              <a:t>cinereus</a:t>
            </a:r>
            <a:endParaRPr lang="en-US" i="1" dirty="0" smtClean="0"/>
          </a:p>
          <a:p>
            <a:r>
              <a:rPr lang="en-US" i="1" dirty="0" err="1" smtClean="0"/>
              <a:t>Helleborus</a:t>
            </a:r>
            <a:r>
              <a:rPr lang="en-US" i="1" dirty="0" smtClean="0"/>
              <a:t> </a:t>
            </a:r>
            <a:r>
              <a:rPr lang="en-US" i="1" dirty="0" err="1" smtClean="0"/>
              <a:t>lividus</a:t>
            </a:r>
            <a:endParaRPr lang="en-US" i="1" dirty="0" smtClean="0"/>
          </a:p>
          <a:p>
            <a:endParaRPr lang="en-US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/>
              <a:t>g</a:t>
            </a:r>
            <a:r>
              <a:rPr lang="en-US" dirty="0" err="1" smtClean="0"/>
              <a:t>riseus</a:t>
            </a:r>
            <a:endParaRPr lang="en-US" dirty="0" smtClean="0"/>
          </a:p>
          <a:p>
            <a:r>
              <a:rPr lang="en-US" dirty="0" err="1" smtClean="0"/>
              <a:t>cinereus</a:t>
            </a:r>
            <a:endParaRPr lang="en-US" dirty="0" smtClean="0"/>
          </a:p>
          <a:p>
            <a:r>
              <a:rPr lang="en-US" dirty="0" err="1" smtClean="0"/>
              <a:t>lividus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22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griseus</a:t>
            </a:r>
            <a:r>
              <a:rPr lang="en-US" dirty="0" smtClean="0"/>
              <a:t> - grey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i="1" dirty="0" err="1" smtClean="0"/>
              <a:t>Ceanothus</a:t>
            </a:r>
            <a:r>
              <a:rPr lang="en-US" i="1" dirty="0" smtClean="0"/>
              <a:t> </a:t>
            </a:r>
            <a:r>
              <a:rPr lang="en-US" i="1" dirty="0" err="1" smtClean="0"/>
              <a:t>griseus</a:t>
            </a:r>
            <a:endParaRPr lang="en-US" i="1" dirty="0"/>
          </a:p>
          <a:p>
            <a:r>
              <a:rPr lang="en-US" dirty="0" smtClean="0"/>
              <a:t>Common Name – Yankee Point, Carmel Creeper, Carmel </a:t>
            </a:r>
            <a:r>
              <a:rPr lang="en-US" dirty="0" err="1" smtClean="0"/>
              <a:t>Ceanothus</a:t>
            </a:r>
            <a:endParaRPr lang="en-US" dirty="0" smtClean="0"/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" r="11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5918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</a:t>
            </a:r>
            <a:r>
              <a:rPr lang="en-US" dirty="0" err="1" smtClean="0"/>
              <a:t>ividus</a:t>
            </a:r>
            <a:r>
              <a:rPr lang="en-US" dirty="0" smtClean="0"/>
              <a:t> – lead color, gray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i="1" dirty="0" err="1" smtClean="0"/>
              <a:t>Helleborus</a:t>
            </a:r>
            <a:r>
              <a:rPr lang="en-US" i="1" dirty="0" smtClean="0"/>
              <a:t> </a:t>
            </a:r>
            <a:r>
              <a:rPr lang="en-US" i="1" dirty="0" err="1" smtClean="0"/>
              <a:t>lividus</a:t>
            </a:r>
            <a:r>
              <a:rPr lang="en-US" i="1" dirty="0" smtClean="0"/>
              <a:t> </a:t>
            </a:r>
            <a:endParaRPr lang="en-US" i="1" dirty="0"/>
          </a:p>
          <a:p>
            <a:r>
              <a:rPr lang="en-US" dirty="0" smtClean="0"/>
              <a:t>Common Name – Majorcan Hellebore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5394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</a:t>
            </a:r>
            <a:r>
              <a:rPr lang="en-US" dirty="0" err="1" smtClean="0"/>
              <a:t>inereus</a:t>
            </a:r>
            <a:r>
              <a:rPr lang="en-US" dirty="0" smtClean="0"/>
              <a:t> – ashen, like ashes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i="1" dirty="0" err="1" smtClean="0"/>
              <a:t>Echinocactus</a:t>
            </a:r>
            <a:r>
              <a:rPr lang="en-US" i="1" dirty="0" smtClean="0"/>
              <a:t> </a:t>
            </a:r>
            <a:r>
              <a:rPr lang="en-US" i="1" dirty="0" err="1" smtClean="0"/>
              <a:t>cinereus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56173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REDS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i="1" dirty="0" err="1" smtClean="0"/>
              <a:t>Catharanthus</a:t>
            </a:r>
            <a:r>
              <a:rPr lang="en-US" i="1" dirty="0" smtClean="0"/>
              <a:t> </a:t>
            </a:r>
            <a:r>
              <a:rPr lang="en-US" i="1" dirty="0" err="1" smtClean="0"/>
              <a:t>roseus</a:t>
            </a:r>
            <a:endParaRPr lang="en-US" i="1" dirty="0" smtClean="0"/>
          </a:p>
          <a:p>
            <a:r>
              <a:rPr lang="en-US" i="1" dirty="0" err="1" smtClean="0"/>
              <a:t>Centranthus</a:t>
            </a:r>
            <a:r>
              <a:rPr lang="en-US" i="1" dirty="0" smtClean="0"/>
              <a:t> </a:t>
            </a:r>
            <a:r>
              <a:rPr lang="en-US" i="1" dirty="0" err="1" smtClean="0"/>
              <a:t>ruber</a:t>
            </a:r>
            <a:endParaRPr lang="en-US" i="1" dirty="0" smtClean="0"/>
          </a:p>
          <a:p>
            <a:r>
              <a:rPr lang="en-US" i="1" dirty="0" err="1" smtClean="0"/>
              <a:t>Ceanothus</a:t>
            </a:r>
            <a:r>
              <a:rPr lang="en-US" i="1" dirty="0" smtClean="0"/>
              <a:t> </a:t>
            </a:r>
            <a:r>
              <a:rPr lang="en-US" i="1" dirty="0" err="1" smtClean="0"/>
              <a:t>sanguineus</a:t>
            </a:r>
            <a:endParaRPr lang="en-US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 smtClean="0"/>
              <a:t>roseus</a:t>
            </a:r>
            <a:endParaRPr lang="en-US" dirty="0" smtClean="0"/>
          </a:p>
          <a:p>
            <a:r>
              <a:rPr lang="en-US" dirty="0" err="1" smtClean="0"/>
              <a:t>ruber</a:t>
            </a:r>
            <a:endParaRPr lang="en-US" dirty="0" smtClean="0"/>
          </a:p>
          <a:p>
            <a:r>
              <a:rPr lang="en-US" dirty="0" err="1" smtClean="0"/>
              <a:t>sanguineus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32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</a:t>
            </a:r>
            <a:r>
              <a:rPr lang="en-US" dirty="0" err="1" smtClean="0"/>
              <a:t>oseus</a:t>
            </a:r>
            <a:r>
              <a:rPr lang="en-US" dirty="0" smtClean="0"/>
              <a:t> – ink, rose-colored, rosy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i="1" dirty="0" err="1" smtClean="0"/>
              <a:t>Catharanthus</a:t>
            </a:r>
            <a:r>
              <a:rPr lang="en-US" i="1" dirty="0" smtClean="0"/>
              <a:t> </a:t>
            </a:r>
            <a:r>
              <a:rPr lang="en-US" i="1" dirty="0" err="1" smtClean="0"/>
              <a:t>roseus</a:t>
            </a:r>
            <a:r>
              <a:rPr lang="en-US" i="1" dirty="0" smtClean="0"/>
              <a:t> </a:t>
            </a:r>
          </a:p>
          <a:p>
            <a:r>
              <a:rPr lang="en-US" dirty="0" smtClean="0"/>
              <a:t>Common Name – Old Maid, Madagascar Periwinkle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73" b="231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5742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Ruber</a:t>
            </a:r>
            <a:r>
              <a:rPr lang="en-US" dirty="0" smtClean="0"/>
              <a:t> – red, ruddy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i="1" dirty="0" err="1" smtClean="0"/>
              <a:t>Centranthus</a:t>
            </a:r>
            <a:r>
              <a:rPr lang="en-US" i="1" dirty="0" smtClean="0"/>
              <a:t> </a:t>
            </a:r>
            <a:r>
              <a:rPr lang="en-US" i="1" dirty="0" err="1" smtClean="0"/>
              <a:t>ruber</a:t>
            </a:r>
            <a:endParaRPr lang="en-US" i="1" dirty="0" smtClean="0"/>
          </a:p>
          <a:p>
            <a:r>
              <a:rPr lang="en-US" dirty="0" smtClean="0"/>
              <a:t>Common Name – Red Valerian, </a:t>
            </a:r>
            <a:r>
              <a:rPr lang="en-US" dirty="0"/>
              <a:t>spur valerian, kiss-me-quick, fox's brush, Devil's Beard and Jupiter's beard</a:t>
            </a: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86" b="218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7629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</a:t>
            </a:r>
            <a:r>
              <a:rPr lang="en-US" dirty="0" err="1" smtClean="0"/>
              <a:t>anguineus</a:t>
            </a:r>
            <a:r>
              <a:rPr lang="en-US" dirty="0" smtClean="0"/>
              <a:t> – of blood, bloody, blood-</a:t>
            </a:r>
            <a:r>
              <a:rPr lang="en-US" dirty="0" err="1" smtClean="0"/>
              <a:t>coloured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i="1" dirty="0" err="1" smtClean="0"/>
              <a:t>Ceanothus</a:t>
            </a:r>
            <a:r>
              <a:rPr lang="en-US" i="1" dirty="0" smtClean="0"/>
              <a:t> </a:t>
            </a:r>
            <a:r>
              <a:rPr lang="en-US" i="1" dirty="0" err="1" smtClean="0"/>
              <a:t>sanguineus</a:t>
            </a:r>
            <a:endParaRPr lang="en-US" i="1" dirty="0" smtClean="0"/>
          </a:p>
          <a:p>
            <a:r>
              <a:rPr lang="en-US" dirty="0" smtClean="0"/>
              <a:t>Common Name – Red Stem </a:t>
            </a:r>
            <a:r>
              <a:rPr lang="en-US" dirty="0" err="1" smtClean="0"/>
              <a:t>Ceanothus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800"/>
            <a:ext cx="5715000" cy="459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58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FIFTY SHADES OF ALL COLORS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BLACK – </a:t>
            </a:r>
            <a:r>
              <a:rPr lang="en-US" sz="2800" dirty="0" err="1" smtClean="0"/>
              <a:t>niger</a:t>
            </a:r>
            <a:r>
              <a:rPr lang="en-US" sz="2800" dirty="0" smtClean="0"/>
              <a:t>, </a:t>
            </a:r>
            <a:r>
              <a:rPr lang="en-US" sz="2800" dirty="0" err="1" smtClean="0"/>
              <a:t>nigrescens</a:t>
            </a:r>
            <a:r>
              <a:rPr lang="en-US" sz="2800" dirty="0" smtClean="0"/>
              <a:t>, </a:t>
            </a:r>
            <a:r>
              <a:rPr lang="en-US" sz="2800" dirty="0" err="1" smtClean="0"/>
              <a:t>nigricans</a:t>
            </a:r>
            <a:endParaRPr lang="en-US" sz="2800" dirty="0" smtClean="0"/>
          </a:p>
          <a:p>
            <a:r>
              <a:rPr lang="en-US" sz="2800" dirty="0" smtClean="0"/>
              <a:t>WHITE – alba, </a:t>
            </a:r>
            <a:r>
              <a:rPr lang="en-US" sz="2800" dirty="0" err="1" smtClean="0"/>
              <a:t>lacteus</a:t>
            </a:r>
            <a:r>
              <a:rPr lang="en-US" sz="2800" dirty="0" smtClean="0"/>
              <a:t>, </a:t>
            </a:r>
            <a:r>
              <a:rPr lang="en-US" sz="2800" dirty="0" err="1" smtClean="0"/>
              <a:t>nivalis</a:t>
            </a:r>
            <a:r>
              <a:rPr lang="en-US" sz="2800" dirty="0" smtClean="0"/>
              <a:t>, </a:t>
            </a:r>
            <a:r>
              <a:rPr lang="en-US" sz="2800" dirty="0" err="1" smtClean="0"/>
              <a:t>virginalis</a:t>
            </a:r>
            <a:endParaRPr lang="en-US" sz="2800" dirty="0" smtClean="0"/>
          </a:p>
          <a:p>
            <a:r>
              <a:rPr lang="en-US" sz="2800" dirty="0" smtClean="0"/>
              <a:t>GRAY – </a:t>
            </a:r>
            <a:r>
              <a:rPr lang="en-US" sz="2800" dirty="0" err="1" smtClean="0"/>
              <a:t>griseus</a:t>
            </a:r>
            <a:r>
              <a:rPr lang="en-US" sz="2800" dirty="0" smtClean="0"/>
              <a:t>, </a:t>
            </a:r>
            <a:r>
              <a:rPr lang="en-US" sz="2800" dirty="0" err="1" smtClean="0"/>
              <a:t>lividus</a:t>
            </a:r>
            <a:r>
              <a:rPr lang="en-US" sz="2800" dirty="0" smtClean="0"/>
              <a:t>, </a:t>
            </a:r>
            <a:r>
              <a:rPr lang="en-US" sz="2800" dirty="0" err="1" smtClean="0"/>
              <a:t>cinereus</a:t>
            </a:r>
            <a:endParaRPr lang="en-US" sz="2800" dirty="0" smtClean="0"/>
          </a:p>
          <a:p>
            <a:r>
              <a:rPr lang="en-US" sz="2800" dirty="0" smtClean="0"/>
              <a:t>REDS – </a:t>
            </a:r>
            <a:r>
              <a:rPr lang="en-US" sz="2800" dirty="0" err="1" smtClean="0"/>
              <a:t>ruber</a:t>
            </a:r>
            <a:r>
              <a:rPr lang="en-US" sz="2800" dirty="0" smtClean="0"/>
              <a:t>, </a:t>
            </a:r>
            <a:r>
              <a:rPr lang="en-US" sz="2800" dirty="0" err="1" smtClean="0"/>
              <a:t>roseus</a:t>
            </a:r>
            <a:r>
              <a:rPr lang="en-US" sz="2800" dirty="0" smtClean="0"/>
              <a:t>, </a:t>
            </a:r>
            <a:r>
              <a:rPr lang="en-US" sz="2800" dirty="0" err="1" smtClean="0"/>
              <a:t>sanguineus</a:t>
            </a:r>
            <a:endParaRPr lang="en-US" sz="2800" dirty="0" smtClean="0"/>
          </a:p>
          <a:p>
            <a:r>
              <a:rPr lang="en-US" sz="2800" dirty="0" smtClean="0"/>
              <a:t>BLUES – </a:t>
            </a:r>
            <a:r>
              <a:rPr lang="en-US" sz="2800" dirty="0" err="1" smtClean="0"/>
              <a:t>azureus</a:t>
            </a:r>
            <a:r>
              <a:rPr lang="en-US" sz="2800" dirty="0" smtClean="0"/>
              <a:t>, </a:t>
            </a:r>
            <a:r>
              <a:rPr lang="en-US" sz="2800" dirty="0" err="1" smtClean="0"/>
              <a:t>lilacinus</a:t>
            </a:r>
            <a:r>
              <a:rPr lang="en-US" sz="2800" dirty="0" smtClean="0"/>
              <a:t>, </a:t>
            </a:r>
            <a:r>
              <a:rPr lang="en-US" sz="2800" dirty="0" err="1" smtClean="0"/>
              <a:t>purpureus</a:t>
            </a:r>
            <a:endParaRPr lang="en-US" sz="2800" dirty="0"/>
          </a:p>
          <a:p>
            <a:r>
              <a:rPr lang="en-US" sz="2800" dirty="0" smtClean="0"/>
              <a:t>YELLOWS – aureus, </a:t>
            </a:r>
            <a:r>
              <a:rPr lang="en-US" sz="2800" dirty="0" err="1" smtClean="0"/>
              <a:t>cupreus</a:t>
            </a:r>
            <a:r>
              <a:rPr lang="en-US" sz="2800" dirty="0" smtClean="0"/>
              <a:t>, </a:t>
            </a:r>
            <a:r>
              <a:rPr lang="en-US" sz="2800" dirty="0" err="1" smtClean="0"/>
              <a:t>luteus</a:t>
            </a:r>
            <a:endParaRPr lang="en-US" sz="2800" dirty="0" smtClean="0"/>
          </a:p>
          <a:p>
            <a:r>
              <a:rPr lang="en-US" sz="2800" dirty="0" smtClean="0"/>
              <a:t>GREENS – </a:t>
            </a:r>
            <a:r>
              <a:rPr lang="en-US" sz="2800" dirty="0" err="1" smtClean="0"/>
              <a:t>glaucus</a:t>
            </a:r>
            <a:r>
              <a:rPr lang="en-US" sz="2800" dirty="0" smtClean="0"/>
              <a:t>, </a:t>
            </a:r>
            <a:r>
              <a:rPr lang="en-US" sz="2800" dirty="0" err="1" smtClean="0"/>
              <a:t>sempervirens</a:t>
            </a:r>
            <a:r>
              <a:rPr lang="en-US" sz="2800" dirty="0" smtClean="0"/>
              <a:t>, </a:t>
            </a:r>
            <a:r>
              <a:rPr lang="en-US" sz="2800" dirty="0" err="1" smtClean="0"/>
              <a:t>viridis</a:t>
            </a:r>
            <a:endParaRPr lang="en-US" sz="2800" dirty="0" smtClean="0"/>
          </a:p>
          <a:p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5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BLUES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i="1" dirty="0" err="1" smtClean="0"/>
              <a:t>Penstemon</a:t>
            </a:r>
            <a:r>
              <a:rPr lang="en-US" i="1" dirty="0" smtClean="0"/>
              <a:t> </a:t>
            </a:r>
            <a:r>
              <a:rPr lang="en-US" i="1" dirty="0" err="1" smtClean="0"/>
              <a:t>azureus</a:t>
            </a:r>
            <a:endParaRPr lang="en-US" i="1" dirty="0" smtClean="0"/>
          </a:p>
          <a:p>
            <a:r>
              <a:rPr lang="en-US" i="1" dirty="0" err="1" smtClean="0"/>
              <a:t>Trollius</a:t>
            </a:r>
            <a:r>
              <a:rPr lang="en-US" i="1" dirty="0" smtClean="0"/>
              <a:t> </a:t>
            </a:r>
            <a:r>
              <a:rPr lang="en-US" i="1" dirty="0" err="1" smtClean="0"/>
              <a:t>lilacinus</a:t>
            </a:r>
            <a:endParaRPr lang="en-US" i="1" dirty="0" smtClean="0"/>
          </a:p>
          <a:p>
            <a:r>
              <a:rPr lang="en-US" i="1" dirty="0" smtClean="0"/>
              <a:t>Cistus </a:t>
            </a:r>
            <a:r>
              <a:rPr lang="en-US" i="1" dirty="0" err="1" smtClean="0"/>
              <a:t>purpureus</a:t>
            </a:r>
            <a:endParaRPr lang="en-US" i="1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/>
              <a:t>a</a:t>
            </a:r>
            <a:r>
              <a:rPr lang="en-US" dirty="0" err="1" smtClean="0"/>
              <a:t>zureus</a:t>
            </a:r>
            <a:endParaRPr lang="en-US" dirty="0" smtClean="0"/>
          </a:p>
          <a:p>
            <a:r>
              <a:rPr lang="en-US" dirty="0" err="1"/>
              <a:t>l</a:t>
            </a:r>
            <a:r>
              <a:rPr lang="en-US" dirty="0" err="1" smtClean="0"/>
              <a:t>ilacinus</a:t>
            </a:r>
            <a:endParaRPr lang="en-US" dirty="0" smtClean="0"/>
          </a:p>
          <a:p>
            <a:r>
              <a:rPr lang="en-US" dirty="0" err="1" smtClean="0"/>
              <a:t>purpureus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azureus</a:t>
            </a:r>
            <a:r>
              <a:rPr lang="en-US" dirty="0" smtClean="0"/>
              <a:t> – of a deep blue color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68" b="2206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i="1" dirty="0" err="1" smtClean="0"/>
              <a:t>Penstemon</a:t>
            </a:r>
            <a:r>
              <a:rPr lang="en-US" i="1" dirty="0" smtClean="0"/>
              <a:t> </a:t>
            </a:r>
            <a:r>
              <a:rPr lang="en-US" i="1" dirty="0" err="1" smtClean="0"/>
              <a:t>azureus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98096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</a:t>
            </a:r>
            <a:r>
              <a:rPr lang="en-US" dirty="0" err="1" smtClean="0"/>
              <a:t>ilacinus</a:t>
            </a:r>
            <a:r>
              <a:rPr lang="en-US" dirty="0" smtClean="0"/>
              <a:t> – lilac-</a:t>
            </a:r>
            <a:r>
              <a:rPr lang="en-US" dirty="0" err="1" smtClean="0"/>
              <a:t>coloured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i="1" dirty="0" err="1" smtClean="0"/>
              <a:t>Trollius</a:t>
            </a:r>
            <a:r>
              <a:rPr lang="en-US" i="1" dirty="0" smtClean="0"/>
              <a:t> </a:t>
            </a:r>
            <a:r>
              <a:rPr lang="en-US" i="1" dirty="0" err="1" smtClean="0"/>
              <a:t>lilacinus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756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Purpureus</a:t>
            </a:r>
            <a:r>
              <a:rPr lang="en-US" dirty="0" smtClean="0"/>
              <a:t> – purple, clothed in purple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i="1" dirty="0" smtClean="0"/>
              <a:t>Cistus </a:t>
            </a:r>
            <a:r>
              <a:rPr lang="en-US" i="1" dirty="0" err="1" smtClean="0"/>
              <a:t>purpureus</a:t>
            </a:r>
            <a:r>
              <a:rPr lang="en-US" i="1" dirty="0" smtClean="0"/>
              <a:t> </a:t>
            </a:r>
          </a:p>
          <a:p>
            <a:r>
              <a:rPr lang="en-US" dirty="0" smtClean="0"/>
              <a:t>Common Name – Rock Rose</a:t>
            </a:r>
            <a:endParaRPr lang="en-US" dirty="0"/>
          </a:p>
        </p:txBody>
      </p:sp>
      <p:sp>
        <p:nvSpPr>
          <p:cNvPr id="9" name="Picture Placeholder 7"/>
          <p:cNvSpPr txBox="1">
            <a:spLocks/>
          </p:cNvSpPr>
          <p:nvPr/>
        </p:nvSpPr>
        <p:spPr>
          <a:xfrm>
            <a:off x="1828800" y="609600"/>
            <a:ext cx="5486400" cy="4114800"/>
          </a:xfrm>
          <a:prstGeom prst="rect">
            <a:avLst/>
          </a:prstGeom>
        </p:spPr>
      </p:sp>
      <p:pic>
        <p:nvPicPr>
          <p:cNvPr id="2050" name="Picture 2" descr="https://cdn.shopify.com/s/files/1/1069/2032/products/Cistus_x_pulverulentus_Sunset_1_nbrcg_wi.jpg?v=1453644148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6" r="556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56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YELLOWS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i="1" dirty="0" smtClean="0"/>
              <a:t>Erigeron aureus</a:t>
            </a:r>
          </a:p>
          <a:p>
            <a:r>
              <a:rPr lang="en-US" i="1" dirty="0" err="1" smtClean="0"/>
              <a:t>Lupinus</a:t>
            </a:r>
            <a:r>
              <a:rPr lang="en-US" i="1" dirty="0" smtClean="0"/>
              <a:t> </a:t>
            </a:r>
            <a:r>
              <a:rPr lang="en-US" i="1" dirty="0" err="1" smtClean="0"/>
              <a:t>luteolus</a:t>
            </a:r>
            <a:endParaRPr lang="en-US" i="1" dirty="0"/>
          </a:p>
          <a:p>
            <a:r>
              <a:rPr lang="en-US" i="1" dirty="0" smtClean="0"/>
              <a:t>Cosmos </a:t>
            </a:r>
            <a:r>
              <a:rPr lang="en-US" i="1" dirty="0" err="1" smtClean="0"/>
              <a:t>sulphureus</a:t>
            </a:r>
            <a:endParaRPr lang="en-US" i="1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aureus</a:t>
            </a:r>
          </a:p>
          <a:p>
            <a:r>
              <a:rPr lang="en-US" dirty="0" err="1"/>
              <a:t>l</a:t>
            </a:r>
            <a:r>
              <a:rPr lang="en-US" dirty="0" err="1" smtClean="0"/>
              <a:t>uteolus</a:t>
            </a:r>
            <a:endParaRPr lang="en-US" dirty="0" smtClean="0"/>
          </a:p>
          <a:p>
            <a:r>
              <a:rPr lang="en-US" dirty="0" err="1" smtClean="0"/>
              <a:t>sulphureus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80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ureus - golden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50" b="2525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i="1" dirty="0" smtClean="0"/>
              <a:t>Erigeron aureus</a:t>
            </a:r>
          </a:p>
          <a:p>
            <a:r>
              <a:rPr lang="en-US" dirty="0" smtClean="0"/>
              <a:t>Common Name - Fleabane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33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</a:t>
            </a:r>
            <a:r>
              <a:rPr lang="en-US" dirty="0" err="1" smtClean="0"/>
              <a:t>uteolus</a:t>
            </a:r>
            <a:r>
              <a:rPr lang="en-US" dirty="0" smtClean="0"/>
              <a:t> – yellowish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2" b="2431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i="1" dirty="0" err="1" smtClean="0"/>
              <a:t>Lupinus</a:t>
            </a:r>
            <a:r>
              <a:rPr lang="en-US" i="1" dirty="0" smtClean="0"/>
              <a:t> </a:t>
            </a:r>
            <a:r>
              <a:rPr lang="en-US" i="1" dirty="0" err="1" smtClean="0"/>
              <a:t>luteolus</a:t>
            </a:r>
            <a:endParaRPr lang="en-US" i="1" dirty="0" smtClean="0"/>
          </a:p>
          <a:p>
            <a:r>
              <a:rPr lang="en-US" dirty="0" smtClean="0"/>
              <a:t>Common Name - </a:t>
            </a:r>
            <a:r>
              <a:rPr lang="en-US" dirty="0" err="1" smtClean="0"/>
              <a:t>Lupin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21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</a:t>
            </a:r>
            <a:r>
              <a:rPr lang="en-US" dirty="0" err="1" smtClean="0"/>
              <a:t>ulphureus</a:t>
            </a:r>
            <a:r>
              <a:rPr lang="en-US" dirty="0" smtClean="0"/>
              <a:t> – </a:t>
            </a:r>
            <a:r>
              <a:rPr lang="en-US" dirty="0" err="1" smtClean="0"/>
              <a:t>sulphur</a:t>
            </a:r>
            <a:r>
              <a:rPr lang="en-US" dirty="0" smtClean="0"/>
              <a:t>, pale yellow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i="1" dirty="0" smtClean="0"/>
              <a:t>Cosmos </a:t>
            </a:r>
            <a:r>
              <a:rPr lang="en-US" i="1" dirty="0" err="1" smtClean="0"/>
              <a:t>sulphureus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4246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GREENS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Rosa </a:t>
            </a:r>
            <a:r>
              <a:rPr lang="en-US" dirty="0" err="1" smtClean="0"/>
              <a:t>glauca</a:t>
            </a:r>
            <a:endParaRPr lang="en-US" dirty="0"/>
          </a:p>
          <a:p>
            <a:r>
              <a:rPr lang="en-US" dirty="0" err="1" smtClean="0"/>
              <a:t>Cupressus</a:t>
            </a:r>
            <a:r>
              <a:rPr lang="en-US" dirty="0" smtClean="0"/>
              <a:t> </a:t>
            </a:r>
            <a:r>
              <a:rPr lang="en-US" dirty="0" err="1" smtClean="0"/>
              <a:t>sempervirens</a:t>
            </a:r>
            <a:endParaRPr lang="en-US" dirty="0" smtClean="0"/>
          </a:p>
          <a:p>
            <a:r>
              <a:rPr lang="en-US" dirty="0" err="1" smtClean="0"/>
              <a:t>Crataegus</a:t>
            </a:r>
            <a:r>
              <a:rPr lang="en-US" dirty="0" smtClean="0"/>
              <a:t> </a:t>
            </a:r>
            <a:r>
              <a:rPr lang="en-US" dirty="0" err="1" smtClean="0"/>
              <a:t>viridis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/>
              <a:t>g</a:t>
            </a:r>
            <a:r>
              <a:rPr lang="en-US" dirty="0" err="1" smtClean="0"/>
              <a:t>laucus</a:t>
            </a:r>
            <a:endParaRPr lang="en-US" dirty="0" smtClean="0"/>
          </a:p>
          <a:p>
            <a:r>
              <a:rPr lang="en-US" dirty="0" err="1" smtClean="0"/>
              <a:t>sempervirens</a:t>
            </a:r>
            <a:endParaRPr lang="en-US" dirty="0" smtClean="0"/>
          </a:p>
          <a:p>
            <a:r>
              <a:rPr lang="en-US" dirty="0" err="1"/>
              <a:t>v</a:t>
            </a:r>
            <a:r>
              <a:rPr lang="en-US" dirty="0" err="1" smtClean="0"/>
              <a:t>iridis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51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</a:t>
            </a:r>
            <a:r>
              <a:rPr lang="en-US" dirty="0" err="1" smtClean="0"/>
              <a:t>lauca</a:t>
            </a:r>
            <a:r>
              <a:rPr lang="en-US" dirty="0" smtClean="0"/>
              <a:t> – glaucous green, sea green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i="1" dirty="0" smtClean="0"/>
              <a:t>Rosa </a:t>
            </a:r>
            <a:r>
              <a:rPr lang="en-US" i="1" dirty="0" err="1" smtClean="0"/>
              <a:t>glauca</a:t>
            </a:r>
            <a:endParaRPr lang="en-US" i="1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" b="13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7366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BLACK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i="1" dirty="0" err="1" smtClean="0"/>
              <a:t>Helleborus</a:t>
            </a:r>
            <a:r>
              <a:rPr lang="en-US" i="1" dirty="0" smtClean="0"/>
              <a:t> </a:t>
            </a:r>
            <a:r>
              <a:rPr lang="en-US" i="1" dirty="0" err="1" smtClean="0"/>
              <a:t>niger</a:t>
            </a:r>
            <a:endParaRPr lang="en-US" i="1" dirty="0" smtClean="0"/>
          </a:p>
          <a:p>
            <a:r>
              <a:rPr lang="en-US" i="1" dirty="0" err="1" smtClean="0"/>
              <a:t>Ophiopogon</a:t>
            </a:r>
            <a:r>
              <a:rPr lang="en-US" i="1" dirty="0" smtClean="0"/>
              <a:t> </a:t>
            </a:r>
            <a:r>
              <a:rPr lang="en-US" i="1" dirty="0" err="1" smtClean="0"/>
              <a:t>nigrescens</a:t>
            </a:r>
            <a:endParaRPr lang="en-US" i="1" dirty="0" smtClean="0"/>
          </a:p>
          <a:p>
            <a:r>
              <a:rPr lang="en-US" i="1" dirty="0" smtClean="0"/>
              <a:t>Iris </a:t>
            </a:r>
            <a:r>
              <a:rPr lang="en-US" i="1" dirty="0" err="1" smtClean="0"/>
              <a:t>nigricans</a:t>
            </a:r>
            <a:endParaRPr lang="en-US" i="1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/>
              <a:t>n</a:t>
            </a:r>
            <a:r>
              <a:rPr lang="en-US" dirty="0" err="1" smtClean="0"/>
              <a:t>iger</a:t>
            </a:r>
            <a:endParaRPr lang="en-US" dirty="0" smtClean="0"/>
          </a:p>
          <a:p>
            <a:r>
              <a:rPr lang="en-US" dirty="0" err="1"/>
              <a:t>n</a:t>
            </a:r>
            <a:r>
              <a:rPr lang="en-US" dirty="0" err="1" smtClean="0"/>
              <a:t>igrescens</a:t>
            </a:r>
            <a:endParaRPr lang="en-US" dirty="0" smtClean="0"/>
          </a:p>
          <a:p>
            <a:r>
              <a:rPr lang="en-US" dirty="0" err="1" smtClean="0"/>
              <a:t>nigricans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49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</a:t>
            </a:r>
            <a:r>
              <a:rPr lang="en-US" dirty="0" err="1" smtClean="0"/>
              <a:t>empervirens</a:t>
            </a:r>
            <a:r>
              <a:rPr lang="en-US" dirty="0" smtClean="0"/>
              <a:t> – always green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37" b="2303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i="1" dirty="0" err="1" smtClean="0"/>
              <a:t>Cupressus</a:t>
            </a:r>
            <a:r>
              <a:rPr lang="en-US" i="1" dirty="0" smtClean="0"/>
              <a:t> </a:t>
            </a:r>
            <a:r>
              <a:rPr lang="en-US" i="1" dirty="0" err="1" smtClean="0"/>
              <a:t>sempervirens</a:t>
            </a:r>
            <a:endParaRPr lang="en-US" i="1" dirty="0" smtClean="0"/>
          </a:p>
          <a:p>
            <a:r>
              <a:rPr lang="en-US" dirty="0" smtClean="0"/>
              <a:t>Common Name – Mediterranean Cypress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35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</a:t>
            </a:r>
            <a:r>
              <a:rPr lang="en-US" dirty="0" err="1" smtClean="0"/>
              <a:t>iridis</a:t>
            </a:r>
            <a:r>
              <a:rPr lang="en-US" dirty="0" smtClean="0"/>
              <a:t> - greenish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i="1" dirty="0" err="1" smtClean="0"/>
              <a:t>Crataegus</a:t>
            </a:r>
            <a:r>
              <a:rPr lang="en-US" i="1" dirty="0" smtClean="0"/>
              <a:t> </a:t>
            </a:r>
            <a:r>
              <a:rPr lang="en-US" i="1" dirty="0" err="1" smtClean="0"/>
              <a:t>viridis</a:t>
            </a:r>
            <a:endParaRPr lang="en-US" i="1" dirty="0" smtClean="0"/>
          </a:p>
          <a:p>
            <a:r>
              <a:rPr lang="en-US" dirty="0" smtClean="0"/>
              <a:t>Common Name  - Green Hawthorn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7" r="54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4503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TIME????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Markings  - words like </a:t>
            </a:r>
            <a:r>
              <a:rPr lang="en-US" dirty="0" err="1" smtClean="0"/>
              <a:t>marginata</a:t>
            </a:r>
            <a:endParaRPr lang="en-US" dirty="0" smtClean="0"/>
          </a:p>
          <a:p>
            <a:r>
              <a:rPr lang="en-US" dirty="0" smtClean="0"/>
              <a:t>Flower Shape – words like </a:t>
            </a:r>
            <a:r>
              <a:rPr lang="en-US" dirty="0" err="1" smtClean="0"/>
              <a:t>stellatus</a:t>
            </a:r>
            <a:endParaRPr lang="en-US" dirty="0" smtClean="0"/>
          </a:p>
          <a:p>
            <a:r>
              <a:rPr lang="en-US" dirty="0" smtClean="0"/>
              <a:t>Leaf Shape – words like </a:t>
            </a:r>
            <a:r>
              <a:rPr lang="en-US" dirty="0" err="1" smtClean="0"/>
              <a:t>pungens</a:t>
            </a:r>
            <a:endParaRPr lang="en-US" dirty="0" smtClean="0"/>
          </a:p>
          <a:p>
            <a:r>
              <a:rPr lang="en-US" dirty="0" smtClean="0"/>
              <a:t>Plant Shape – words like </a:t>
            </a:r>
            <a:r>
              <a:rPr lang="en-US" smtClean="0"/>
              <a:t>frutescens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LATIN FOR GARDENERS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MARKINGS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FLOWER SHAPES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LEAF SHAPES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PLANT SHAPES</a:t>
            </a:r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19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MARKING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mean markings on various parts of the plant – not just the leaves</a:t>
            </a:r>
          </a:p>
          <a:p>
            <a:pPr marL="0" indent="0">
              <a:buNone/>
            </a:pPr>
            <a:endParaRPr lang="en-US" dirty="0" smtClean="0">
              <a:latin typeface="+mj-lt"/>
            </a:endParaRPr>
          </a:p>
          <a:p>
            <a:r>
              <a:rPr lang="en-US" dirty="0" err="1">
                <a:latin typeface="+mj-lt"/>
              </a:rPr>
              <a:t>m</a:t>
            </a:r>
            <a:r>
              <a:rPr lang="en-US" dirty="0" err="1" smtClean="0">
                <a:latin typeface="+mj-lt"/>
              </a:rPr>
              <a:t>arginata</a:t>
            </a:r>
            <a:r>
              <a:rPr lang="en-US" dirty="0" smtClean="0">
                <a:latin typeface="+mj-lt"/>
              </a:rPr>
              <a:t> – edged, margined</a:t>
            </a:r>
          </a:p>
          <a:p>
            <a:r>
              <a:rPr lang="en-US" dirty="0" err="1">
                <a:latin typeface="+mj-lt"/>
              </a:rPr>
              <a:t>p</a:t>
            </a:r>
            <a:r>
              <a:rPr lang="en-US" dirty="0" err="1" smtClean="0">
                <a:latin typeface="+mj-lt"/>
              </a:rPr>
              <a:t>ictum</a:t>
            </a:r>
            <a:r>
              <a:rPr lang="en-US" dirty="0" smtClean="0">
                <a:latin typeface="+mj-lt"/>
              </a:rPr>
              <a:t> – painted</a:t>
            </a:r>
          </a:p>
          <a:p>
            <a:r>
              <a:rPr lang="en-US" dirty="0" err="1">
                <a:latin typeface="+mj-lt"/>
              </a:rPr>
              <a:t>r</a:t>
            </a:r>
            <a:r>
              <a:rPr lang="en-US" dirty="0" err="1" smtClean="0">
                <a:latin typeface="+mj-lt"/>
              </a:rPr>
              <a:t>eticulata</a:t>
            </a:r>
            <a:r>
              <a:rPr lang="en-US" dirty="0" smtClean="0">
                <a:latin typeface="+mj-lt"/>
              </a:rPr>
              <a:t> – netted, veined</a:t>
            </a:r>
          </a:p>
          <a:p>
            <a:r>
              <a:rPr lang="en-US" dirty="0" err="1">
                <a:latin typeface="+mj-lt"/>
              </a:rPr>
              <a:t>v</a:t>
            </a:r>
            <a:r>
              <a:rPr lang="en-US" dirty="0" err="1" smtClean="0">
                <a:latin typeface="+mj-lt"/>
              </a:rPr>
              <a:t>ariegatus</a:t>
            </a:r>
            <a:r>
              <a:rPr lang="en-US" dirty="0" smtClean="0">
                <a:latin typeface="+mj-lt"/>
              </a:rPr>
              <a:t> - variegated</a:t>
            </a:r>
          </a:p>
          <a:p>
            <a:endParaRPr lang="en-US" dirty="0" smtClean="0">
              <a:latin typeface="Harlow Solid Italic" panose="04030604020F02020D02" pitchFamily="82" charset="0"/>
            </a:endParaRPr>
          </a:p>
          <a:p>
            <a:endParaRPr lang="en-US" dirty="0">
              <a:latin typeface="Harlow Solid Italic" panose="04030604020F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58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800600"/>
            <a:ext cx="5486400" cy="990600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Agave </a:t>
            </a:r>
            <a:r>
              <a:rPr lang="en-US" i="1" dirty="0" err="1" smtClean="0"/>
              <a:t>americana</a:t>
            </a:r>
            <a:r>
              <a:rPr lang="en-US" i="1" dirty="0" smtClean="0"/>
              <a:t> ‘</a:t>
            </a:r>
            <a:r>
              <a:rPr lang="en-US" i="1" dirty="0" err="1" smtClean="0"/>
              <a:t>Marginata</a:t>
            </a:r>
            <a:r>
              <a:rPr lang="en-US" i="1" dirty="0" smtClean="0"/>
              <a:t>’</a:t>
            </a:r>
            <a:br>
              <a:rPr lang="en-US" i="1" dirty="0" smtClean="0"/>
            </a:br>
            <a:r>
              <a:rPr lang="en-US" dirty="0" smtClean="0"/>
              <a:t>Common Name: Sentry Plant, Century Plant, </a:t>
            </a:r>
            <a:r>
              <a:rPr lang="en-US" dirty="0" err="1" smtClean="0"/>
              <a:t>Marguay</a:t>
            </a:r>
            <a:r>
              <a:rPr lang="en-US" dirty="0" smtClean="0"/>
              <a:t> and American Aloe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5791200"/>
            <a:ext cx="5526088" cy="381000"/>
          </a:xfrm>
        </p:spPr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sz="5000" dirty="0" err="1" smtClean="0"/>
              <a:t>marginata</a:t>
            </a:r>
            <a:r>
              <a:rPr lang="en-US" sz="5000" dirty="0" smtClean="0"/>
              <a:t> – edged or margined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104108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724400"/>
            <a:ext cx="5715000" cy="685800"/>
          </a:xfrm>
        </p:spPr>
        <p:txBody>
          <a:bodyPr>
            <a:normAutofit fontScale="90000"/>
          </a:bodyPr>
          <a:lstStyle/>
          <a:p>
            <a:r>
              <a:rPr lang="en-US" i="1" dirty="0" err="1" smtClean="0"/>
              <a:t>Scindapsus</a:t>
            </a:r>
            <a:r>
              <a:rPr lang="en-US" i="1" dirty="0" smtClean="0"/>
              <a:t> </a:t>
            </a:r>
            <a:r>
              <a:rPr lang="en-US" i="1" dirty="0" err="1" smtClean="0"/>
              <a:t>pictum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dirty="0" smtClean="0"/>
              <a:t>Common Name – Silver Vine or Satin </a:t>
            </a:r>
            <a:r>
              <a:rPr lang="en-US" dirty="0" err="1" smtClean="0"/>
              <a:t>Pothos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486400"/>
            <a:ext cx="5526088" cy="457200"/>
          </a:xfrm>
        </p:spPr>
        <p:txBody>
          <a:bodyPr>
            <a:normAutofit fontScale="25000" lnSpcReduction="20000"/>
          </a:bodyPr>
          <a:lstStyle/>
          <a:p>
            <a:endParaRPr lang="en-US" sz="7200" dirty="0"/>
          </a:p>
          <a:p>
            <a:r>
              <a:rPr lang="en-US" sz="7200" dirty="0" err="1" smtClean="0"/>
              <a:t>pictum</a:t>
            </a:r>
            <a:r>
              <a:rPr lang="en-US" sz="7200" dirty="0" smtClean="0"/>
              <a:t> - painted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90722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800600"/>
            <a:ext cx="5526088" cy="762000"/>
          </a:xfrm>
        </p:spPr>
        <p:txBody>
          <a:bodyPr/>
          <a:lstStyle/>
          <a:p>
            <a:r>
              <a:rPr lang="en-US" i="1" dirty="0" smtClean="0"/>
              <a:t>Iris </a:t>
            </a:r>
            <a:r>
              <a:rPr lang="en-US" i="1" dirty="0" err="1" smtClean="0"/>
              <a:t>reticulata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Common Names: Netted Iris, Golden Netted Iris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r="10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5638800"/>
            <a:ext cx="5526088" cy="533400"/>
          </a:xfrm>
        </p:spPr>
        <p:txBody>
          <a:bodyPr/>
          <a:lstStyle/>
          <a:p>
            <a:r>
              <a:rPr lang="en-US" dirty="0" err="1"/>
              <a:t>r</a:t>
            </a:r>
            <a:r>
              <a:rPr lang="en-US" dirty="0" err="1" smtClean="0"/>
              <a:t>eticulata</a:t>
            </a:r>
            <a:r>
              <a:rPr lang="en-US" dirty="0" smtClean="0"/>
              <a:t> – netted, veined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2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Iris </a:t>
            </a:r>
            <a:r>
              <a:rPr lang="en-US" i="1" dirty="0" err="1" smtClean="0"/>
              <a:t>reticulata</a:t>
            </a:r>
            <a:r>
              <a:rPr lang="en-US" dirty="0" smtClean="0"/>
              <a:t> bulb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75" b="2547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The plant has the specific epithet </a:t>
            </a:r>
            <a:r>
              <a:rPr lang="en-US" dirty="0" err="1" smtClean="0"/>
              <a:t>reticulata</a:t>
            </a:r>
            <a:r>
              <a:rPr lang="en-US" dirty="0" smtClean="0"/>
              <a:t> because of the appearance of netting around the bulb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38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err="1" smtClean="0"/>
              <a:t>Graptophyllum</a:t>
            </a:r>
            <a:r>
              <a:rPr lang="en-US" i="1" dirty="0" smtClean="0"/>
              <a:t> </a:t>
            </a:r>
            <a:r>
              <a:rPr lang="en-US" i="1" dirty="0" err="1" smtClean="0"/>
              <a:t>pictum</a:t>
            </a:r>
            <a:r>
              <a:rPr lang="en-US" i="1" dirty="0" smtClean="0"/>
              <a:t> ‘Aurea-</a:t>
            </a:r>
            <a:r>
              <a:rPr lang="en-US" i="1" dirty="0" err="1" smtClean="0"/>
              <a:t>Marginata</a:t>
            </a:r>
            <a:r>
              <a:rPr lang="en-US" i="1" dirty="0" smtClean="0"/>
              <a:t>’</a:t>
            </a:r>
            <a:br>
              <a:rPr lang="en-US" i="1" dirty="0" smtClean="0"/>
            </a:br>
            <a:r>
              <a:rPr lang="en-US" dirty="0" smtClean="0"/>
              <a:t>Common Name – Caricature Plant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5367338"/>
            <a:ext cx="5526088" cy="1033462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err="1"/>
              <a:t>p</a:t>
            </a:r>
            <a:r>
              <a:rPr lang="en-US" dirty="0" err="1" smtClean="0"/>
              <a:t>ictum</a:t>
            </a:r>
            <a:r>
              <a:rPr lang="en-US" dirty="0" smtClean="0"/>
              <a:t> – painted</a:t>
            </a:r>
          </a:p>
          <a:p>
            <a:r>
              <a:rPr lang="en-US" dirty="0" err="1"/>
              <a:t>a</a:t>
            </a:r>
            <a:r>
              <a:rPr lang="en-US" dirty="0" err="1" smtClean="0"/>
              <a:t>urea</a:t>
            </a:r>
            <a:r>
              <a:rPr lang="en-US" dirty="0" smtClean="0"/>
              <a:t> – yellow or gold</a:t>
            </a:r>
          </a:p>
          <a:p>
            <a:r>
              <a:rPr lang="en-US" dirty="0" err="1" smtClean="0"/>
              <a:t>marginata</a:t>
            </a:r>
            <a:r>
              <a:rPr lang="en-US" dirty="0" smtClean="0"/>
              <a:t> – margined or edged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42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</a:t>
            </a:r>
            <a:r>
              <a:rPr lang="en-US" dirty="0" err="1" smtClean="0"/>
              <a:t>iger</a:t>
            </a:r>
            <a:r>
              <a:rPr lang="en-US" dirty="0" smtClean="0"/>
              <a:t> – black, dark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i="1" dirty="0" err="1" smtClean="0"/>
              <a:t>Helleborus</a:t>
            </a:r>
            <a:r>
              <a:rPr lang="en-US" i="1" dirty="0" smtClean="0"/>
              <a:t> </a:t>
            </a:r>
            <a:r>
              <a:rPr lang="en-US" i="1" dirty="0" err="1" smtClean="0"/>
              <a:t>niger</a:t>
            </a:r>
            <a:r>
              <a:rPr lang="en-US" i="1" dirty="0" smtClean="0"/>
              <a:t> </a:t>
            </a:r>
          </a:p>
          <a:p>
            <a:r>
              <a:rPr lang="en-US" dirty="0" smtClean="0"/>
              <a:t>Common name – Christmas Rose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89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Flower Shapes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SO MANY TO CHOOSE FROM!!</a:t>
            </a:r>
          </a:p>
          <a:p>
            <a:r>
              <a:rPr lang="en-US" dirty="0" err="1"/>
              <a:t>c</a:t>
            </a:r>
            <a:r>
              <a:rPr lang="en-US" dirty="0" err="1" smtClean="0"/>
              <a:t>ampanulatus</a:t>
            </a:r>
            <a:r>
              <a:rPr lang="en-US" dirty="0" smtClean="0"/>
              <a:t> – bell-shaped</a:t>
            </a:r>
          </a:p>
          <a:p>
            <a:r>
              <a:rPr lang="en-US" dirty="0" err="1"/>
              <a:t>f</a:t>
            </a:r>
            <a:r>
              <a:rPr lang="en-US" dirty="0" err="1" smtClean="0"/>
              <a:t>lore-pleno</a:t>
            </a:r>
            <a:r>
              <a:rPr lang="en-US" dirty="0" smtClean="0"/>
              <a:t> – double-flowered</a:t>
            </a:r>
          </a:p>
          <a:p>
            <a:r>
              <a:rPr lang="en-US" dirty="0" err="1"/>
              <a:t>p</a:t>
            </a:r>
            <a:r>
              <a:rPr lang="en-US" dirty="0" err="1" smtClean="0"/>
              <a:t>lumosus</a:t>
            </a:r>
            <a:r>
              <a:rPr lang="en-US" dirty="0" smtClean="0"/>
              <a:t> - feathery</a:t>
            </a:r>
          </a:p>
          <a:p>
            <a:r>
              <a:rPr lang="en-US" dirty="0" err="1" smtClean="0"/>
              <a:t>ringens</a:t>
            </a:r>
            <a:r>
              <a:rPr lang="en-US" dirty="0" smtClean="0"/>
              <a:t> – two-lipped</a:t>
            </a:r>
          </a:p>
          <a:p>
            <a:r>
              <a:rPr lang="en-US" dirty="0" err="1" smtClean="0"/>
              <a:t>stellatus</a:t>
            </a:r>
            <a:r>
              <a:rPr lang="en-US" dirty="0" smtClean="0"/>
              <a:t> – star-shaped</a:t>
            </a:r>
          </a:p>
        </p:txBody>
      </p:sp>
    </p:spTree>
    <p:extLst>
      <p:ext uri="{BB962C8B-B14F-4D97-AF65-F5344CB8AC3E}">
        <p14:creationId xmlns:p14="http://schemas.microsoft.com/office/powerpoint/2010/main" val="65600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err="1" smtClean="0"/>
              <a:t>Enkianthus</a:t>
            </a:r>
            <a:r>
              <a:rPr lang="en-US" i="1" dirty="0" smtClean="0"/>
              <a:t> </a:t>
            </a:r>
            <a:r>
              <a:rPr lang="en-US" i="1" dirty="0" err="1" smtClean="0"/>
              <a:t>campanulata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dirty="0" smtClean="0"/>
              <a:t>Common Name – Red-Vein </a:t>
            </a:r>
            <a:r>
              <a:rPr lang="en-US" dirty="0" err="1" smtClean="0"/>
              <a:t>Enkianthus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88" y="845668"/>
            <a:ext cx="5486400" cy="364901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err="1"/>
              <a:t>c</a:t>
            </a:r>
            <a:r>
              <a:rPr lang="en-US" dirty="0" err="1" smtClean="0"/>
              <a:t>ampanulata</a:t>
            </a:r>
            <a:r>
              <a:rPr lang="en-US" dirty="0" smtClean="0"/>
              <a:t> – bell-shaped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82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err="1" smtClean="0"/>
              <a:t>Galanthus</a:t>
            </a:r>
            <a:r>
              <a:rPr lang="en-US" i="1" dirty="0" smtClean="0"/>
              <a:t> </a:t>
            </a:r>
            <a:r>
              <a:rPr lang="en-US" i="1" dirty="0" err="1" smtClean="0"/>
              <a:t>nivalis</a:t>
            </a:r>
            <a:r>
              <a:rPr lang="en-US" i="1" dirty="0" smtClean="0"/>
              <a:t> </a:t>
            </a:r>
            <a:r>
              <a:rPr lang="en-US" i="1" dirty="0" err="1" smtClean="0"/>
              <a:t>flore-pleno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Common Name – Double Snowdrop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86" b="2188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/>
              <a:t>n</a:t>
            </a:r>
            <a:r>
              <a:rPr lang="en-US" dirty="0" err="1" smtClean="0"/>
              <a:t>ivalis</a:t>
            </a:r>
            <a:r>
              <a:rPr lang="en-US" dirty="0" smtClean="0"/>
              <a:t> – snow-white</a:t>
            </a:r>
          </a:p>
          <a:p>
            <a:r>
              <a:rPr lang="en-US" dirty="0" err="1"/>
              <a:t>f</a:t>
            </a:r>
            <a:r>
              <a:rPr lang="en-US" dirty="0" err="1" smtClean="0"/>
              <a:t>lore-pleno</a:t>
            </a:r>
            <a:r>
              <a:rPr lang="en-US" dirty="0" smtClean="0"/>
              <a:t> – double flowered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81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Salvia </a:t>
            </a:r>
            <a:r>
              <a:rPr lang="en-US" i="1" dirty="0" err="1" smtClean="0"/>
              <a:t>plumosa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Common Name – Double Salvia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86" b="2188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/>
              <a:t>p</a:t>
            </a:r>
            <a:r>
              <a:rPr lang="en-US" dirty="0" err="1" smtClean="0"/>
              <a:t>lumosa</a:t>
            </a:r>
            <a:r>
              <a:rPr lang="en-US" dirty="0" smtClean="0"/>
              <a:t> - feathery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40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Salvia </a:t>
            </a:r>
            <a:r>
              <a:rPr lang="en-US" i="1" dirty="0" err="1" smtClean="0"/>
              <a:t>ringens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Common name – Mount Olympus Sage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500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/>
              <a:t>r</a:t>
            </a:r>
            <a:r>
              <a:rPr lang="en-US" dirty="0" err="1" smtClean="0"/>
              <a:t>ingens</a:t>
            </a:r>
            <a:r>
              <a:rPr lang="en-US" dirty="0" smtClean="0"/>
              <a:t> – two-lipped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56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Magnolia </a:t>
            </a:r>
            <a:r>
              <a:rPr lang="en-US" i="1" dirty="0" err="1" smtClean="0"/>
              <a:t>stellata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Common Name – Star Magnolia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 smtClean="0"/>
              <a:t>Stellata</a:t>
            </a:r>
            <a:r>
              <a:rPr lang="en-US" dirty="0" smtClean="0"/>
              <a:t> – star-shaped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65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Leaf Shapes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</a:t>
            </a:r>
            <a:r>
              <a:rPr lang="en-US" dirty="0" err="1" smtClean="0"/>
              <a:t>entatus</a:t>
            </a:r>
            <a:r>
              <a:rPr lang="en-US" dirty="0" smtClean="0"/>
              <a:t> – toothed</a:t>
            </a:r>
          </a:p>
          <a:p>
            <a:r>
              <a:rPr lang="en-US" dirty="0"/>
              <a:t>d</a:t>
            </a:r>
            <a:r>
              <a:rPr lang="en-US" dirty="0" smtClean="0"/>
              <a:t>igitalis – fingered, like digits</a:t>
            </a:r>
          </a:p>
          <a:p>
            <a:r>
              <a:rPr lang="en-US" dirty="0" err="1"/>
              <a:t>f</a:t>
            </a:r>
            <a:r>
              <a:rPr lang="en-US" dirty="0" err="1" smtClean="0"/>
              <a:t>labellatus</a:t>
            </a:r>
            <a:r>
              <a:rPr lang="en-US" dirty="0" smtClean="0"/>
              <a:t> – Fan-shaped</a:t>
            </a:r>
          </a:p>
          <a:p>
            <a:r>
              <a:rPr lang="en-US" dirty="0" err="1"/>
              <a:t>i</a:t>
            </a:r>
            <a:r>
              <a:rPr lang="en-US" dirty="0" err="1" smtClean="0"/>
              <a:t>ncisus</a:t>
            </a:r>
            <a:r>
              <a:rPr lang="en-US" dirty="0" smtClean="0"/>
              <a:t> – deeply cut</a:t>
            </a:r>
          </a:p>
          <a:p>
            <a:r>
              <a:rPr lang="en-US" dirty="0" err="1"/>
              <a:t>p</a:t>
            </a:r>
            <a:r>
              <a:rPr lang="en-US" dirty="0" err="1" smtClean="0"/>
              <a:t>ungens</a:t>
            </a:r>
            <a:r>
              <a:rPr lang="en-US" dirty="0" smtClean="0"/>
              <a:t> - pointed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12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Castanea</a:t>
            </a:r>
            <a:r>
              <a:rPr lang="en-US" dirty="0" smtClean="0"/>
              <a:t> </a:t>
            </a:r>
            <a:r>
              <a:rPr lang="en-US" dirty="0" err="1" smtClean="0"/>
              <a:t>dentata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Common Name  - American Chestnut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7" b="967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/>
              <a:t>d</a:t>
            </a:r>
            <a:r>
              <a:rPr lang="en-US" dirty="0" err="1" smtClean="0"/>
              <a:t>entata</a:t>
            </a:r>
            <a:r>
              <a:rPr lang="en-US" dirty="0" smtClean="0"/>
              <a:t> - toothed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59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800600"/>
            <a:ext cx="5526088" cy="990600"/>
          </a:xfrm>
        </p:spPr>
        <p:txBody>
          <a:bodyPr>
            <a:normAutofit fontScale="90000"/>
          </a:bodyPr>
          <a:lstStyle/>
          <a:p>
            <a:r>
              <a:rPr lang="en-US" i="1" dirty="0" err="1" smtClean="0"/>
              <a:t>Populus</a:t>
            </a:r>
            <a:r>
              <a:rPr lang="en-US" i="1" dirty="0" smtClean="0"/>
              <a:t> </a:t>
            </a:r>
            <a:r>
              <a:rPr lang="en-US" i="1" dirty="0" err="1" smtClean="0"/>
              <a:t>grandidentata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Common Names – Large-tooth Aspen, Big-tooth Aspen, American Aspen, White Poplar 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5791200"/>
            <a:ext cx="5526088" cy="381000"/>
          </a:xfrm>
        </p:spPr>
        <p:txBody>
          <a:bodyPr/>
          <a:lstStyle/>
          <a:p>
            <a:r>
              <a:rPr lang="en-US" dirty="0" err="1"/>
              <a:t>g</a:t>
            </a:r>
            <a:r>
              <a:rPr lang="en-US" dirty="0" err="1" smtClean="0"/>
              <a:t>randidentata</a:t>
            </a:r>
            <a:r>
              <a:rPr lang="en-US" dirty="0" smtClean="0"/>
              <a:t> – BIG toothed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30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err="1" smtClean="0"/>
              <a:t>Schefflera</a:t>
            </a:r>
            <a:r>
              <a:rPr lang="en-US" i="1" dirty="0" smtClean="0"/>
              <a:t> digitalis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Common Names – Pate, Seven-finger, Umbrella Tree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" r="550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digitalis - fingered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22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</a:t>
            </a:r>
            <a:r>
              <a:rPr lang="en-US" dirty="0" err="1" smtClean="0"/>
              <a:t>igrescens</a:t>
            </a:r>
            <a:r>
              <a:rPr lang="en-US" dirty="0" smtClean="0"/>
              <a:t> – blackening, darkening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i="1" dirty="0" err="1" smtClean="0"/>
              <a:t>Ophiopogon</a:t>
            </a:r>
            <a:r>
              <a:rPr lang="en-US" i="1" dirty="0" smtClean="0"/>
              <a:t> </a:t>
            </a:r>
            <a:r>
              <a:rPr lang="en-US" i="1" dirty="0" err="1" smtClean="0"/>
              <a:t>nigrescens</a:t>
            </a:r>
            <a:r>
              <a:rPr lang="en-US" i="1" dirty="0" smtClean="0"/>
              <a:t> </a:t>
            </a:r>
          </a:p>
          <a:p>
            <a:r>
              <a:rPr lang="en-US" dirty="0" smtClean="0"/>
              <a:t>Common name – Black Mondo Grass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52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err="1" smtClean="0"/>
              <a:t>Sticherus</a:t>
            </a:r>
            <a:r>
              <a:rPr lang="en-US" i="1" dirty="0" smtClean="0"/>
              <a:t> </a:t>
            </a:r>
            <a:r>
              <a:rPr lang="en-US" i="1" dirty="0" err="1" smtClean="0"/>
              <a:t>flabellatus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Common Name – Umbrella Fern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/>
              <a:t>f</a:t>
            </a:r>
            <a:r>
              <a:rPr lang="en-US" dirty="0" err="1" smtClean="0"/>
              <a:t>labellatus</a:t>
            </a:r>
            <a:r>
              <a:rPr lang="en-US" dirty="0" smtClean="0"/>
              <a:t> – fan-shaped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17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err="1" smtClean="0"/>
              <a:t>Oreopanex</a:t>
            </a:r>
            <a:r>
              <a:rPr lang="en-US" i="1" dirty="0" smtClean="0"/>
              <a:t> </a:t>
            </a:r>
            <a:r>
              <a:rPr lang="en-US" i="1" dirty="0" err="1" smtClean="0"/>
              <a:t>incisus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Common Name: El </a:t>
            </a:r>
            <a:r>
              <a:rPr lang="en-US" dirty="0" err="1" smtClean="0"/>
              <a:t>Candelabro</a:t>
            </a:r>
            <a:r>
              <a:rPr lang="en-US" dirty="0" smtClean="0"/>
              <a:t> (Candelabrum)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/>
              <a:t>i</a:t>
            </a:r>
            <a:r>
              <a:rPr lang="en-US" dirty="0" err="1" smtClean="0"/>
              <a:t>ncisus</a:t>
            </a:r>
            <a:r>
              <a:rPr lang="en-US" dirty="0" smtClean="0"/>
              <a:t> – deeply cut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06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err="1" smtClean="0"/>
              <a:t>Arctostaphylos</a:t>
            </a:r>
            <a:r>
              <a:rPr lang="en-US" i="1" dirty="0" smtClean="0"/>
              <a:t> </a:t>
            </a:r>
            <a:r>
              <a:rPr lang="en-US" i="1" dirty="0" err="1" smtClean="0"/>
              <a:t>pungens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dirty="0" smtClean="0"/>
              <a:t>Common Name – </a:t>
            </a:r>
            <a:r>
              <a:rPr lang="en-US" dirty="0" err="1" smtClean="0"/>
              <a:t>Pointleaf</a:t>
            </a:r>
            <a:r>
              <a:rPr lang="en-US" dirty="0" smtClean="0"/>
              <a:t> Manzanita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/>
              <a:t>p</a:t>
            </a:r>
            <a:r>
              <a:rPr lang="en-US" dirty="0" err="1" smtClean="0"/>
              <a:t>ungens</a:t>
            </a:r>
            <a:r>
              <a:rPr lang="en-US" dirty="0" smtClean="0"/>
              <a:t> - pointed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22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Shapes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alatus</a:t>
            </a:r>
            <a:r>
              <a:rPr lang="en-US" dirty="0" smtClean="0"/>
              <a:t> - winged</a:t>
            </a:r>
          </a:p>
          <a:p>
            <a:r>
              <a:rPr lang="en-US" dirty="0" err="1" smtClean="0"/>
              <a:t>deflexus</a:t>
            </a:r>
            <a:r>
              <a:rPr lang="en-US" dirty="0" smtClean="0"/>
              <a:t> – turned sharply downward or bending outward</a:t>
            </a:r>
          </a:p>
          <a:p>
            <a:r>
              <a:rPr lang="en-US" dirty="0" err="1"/>
              <a:t>f</a:t>
            </a:r>
            <a:r>
              <a:rPr lang="en-US" dirty="0" err="1" smtClean="0"/>
              <a:t>astigiatus</a:t>
            </a:r>
            <a:r>
              <a:rPr lang="en-US" dirty="0" smtClean="0"/>
              <a:t> – with upright branches</a:t>
            </a:r>
          </a:p>
          <a:p>
            <a:r>
              <a:rPr lang="en-US" dirty="0" err="1"/>
              <a:t>r</a:t>
            </a:r>
            <a:r>
              <a:rPr lang="en-US" dirty="0" err="1" smtClean="0"/>
              <a:t>eptans</a:t>
            </a:r>
            <a:r>
              <a:rPr lang="en-US" dirty="0" smtClean="0"/>
              <a:t> - creeping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15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Euonymus </a:t>
            </a:r>
            <a:r>
              <a:rPr lang="en-US" i="1" dirty="0" err="1" smtClean="0"/>
              <a:t>alatus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Common Name – Winged Burning Bush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" r="550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/>
              <a:t>a</a:t>
            </a:r>
            <a:r>
              <a:rPr lang="en-US" dirty="0" err="1" smtClean="0"/>
              <a:t>latus</a:t>
            </a:r>
            <a:r>
              <a:rPr lang="en-US" dirty="0" smtClean="0"/>
              <a:t> - winged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53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800600"/>
            <a:ext cx="5526088" cy="838200"/>
          </a:xfrm>
        </p:spPr>
        <p:txBody>
          <a:bodyPr>
            <a:normAutofit fontScale="90000"/>
          </a:bodyPr>
          <a:lstStyle/>
          <a:p>
            <a:r>
              <a:rPr lang="en-US" i="1" dirty="0" err="1" smtClean="0"/>
              <a:t>Amaranthus</a:t>
            </a:r>
            <a:r>
              <a:rPr lang="en-US" i="1" dirty="0" smtClean="0"/>
              <a:t> </a:t>
            </a:r>
            <a:r>
              <a:rPr lang="en-US" i="1" dirty="0" err="1" smtClean="0"/>
              <a:t>deflexus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Common Names: Large-fruit Amaranth, Low Amaranth, Argentina Amaranth, Perennial Pigweed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3" b="301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715000"/>
            <a:ext cx="5449888" cy="457200"/>
          </a:xfrm>
        </p:spPr>
        <p:txBody>
          <a:bodyPr/>
          <a:lstStyle/>
          <a:p>
            <a:r>
              <a:rPr lang="en-US" dirty="0" err="1" smtClean="0"/>
              <a:t>Deflexus</a:t>
            </a:r>
            <a:r>
              <a:rPr lang="en-US" dirty="0" smtClean="0"/>
              <a:t> – turned sharply downward or bending outward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96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Ginkgo biloba </a:t>
            </a:r>
            <a:r>
              <a:rPr lang="en-US" i="1" dirty="0" err="1" smtClean="0"/>
              <a:t>fastigiata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Common Name – Maidenhair Tree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" r="572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/>
              <a:t>f</a:t>
            </a:r>
            <a:r>
              <a:rPr lang="en-US" dirty="0" err="1" smtClean="0"/>
              <a:t>astigiata</a:t>
            </a:r>
            <a:r>
              <a:rPr lang="en-US" dirty="0" smtClean="0"/>
              <a:t> – with upright branches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28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648200"/>
            <a:ext cx="5526088" cy="1143000"/>
          </a:xfrm>
        </p:spPr>
        <p:txBody>
          <a:bodyPr>
            <a:normAutofit/>
          </a:bodyPr>
          <a:lstStyle/>
          <a:p>
            <a:r>
              <a:rPr lang="en-US" i="1" dirty="0" err="1" smtClean="0"/>
              <a:t>Ajuga</a:t>
            </a:r>
            <a:r>
              <a:rPr lang="en-US" i="1" dirty="0" smtClean="0"/>
              <a:t> </a:t>
            </a:r>
            <a:r>
              <a:rPr lang="en-US" i="1" dirty="0" err="1" smtClean="0"/>
              <a:t>reptans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Common Names: Bugle, Blue Bugle, </a:t>
            </a:r>
            <a:r>
              <a:rPr lang="en-US" dirty="0" err="1" smtClean="0"/>
              <a:t>Bugleherb</a:t>
            </a:r>
            <a:r>
              <a:rPr lang="en-US" dirty="0" smtClean="0"/>
              <a:t>, Bugleweed, Carpetweed, Carpet Bugleweed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7" r="566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791200"/>
            <a:ext cx="5410200" cy="576262"/>
          </a:xfrm>
        </p:spPr>
        <p:txBody>
          <a:bodyPr/>
          <a:lstStyle/>
          <a:p>
            <a:r>
              <a:rPr lang="en-US" dirty="0" err="1"/>
              <a:t>r</a:t>
            </a:r>
            <a:r>
              <a:rPr lang="en-US" dirty="0" err="1" smtClean="0"/>
              <a:t>eptans</a:t>
            </a:r>
            <a:r>
              <a:rPr lang="en-US" dirty="0" smtClean="0"/>
              <a:t> - creeping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07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TIME??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A focus on words used to describe:</a:t>
            </a:r>
          </a:p>
          <a:p>
            <a:pPr marL="0" indent="0" algn="ctr">
              <a:buNone/>
            </a:pPr>
            <a:r>
              <a:rPr lang="en-US" dirty="0" smtClean="0"/>
              <a:t>Texture</a:t>
            </a:r>
          </a:p>
          <a:p>
            <a:pPr marL="0" indent="0" algn="ctr">
              <a:buNone/>
            </a:pPr>
            <a:r>
              <a:rPr lang="en-US" dirty="0" smtClean="0"/>
              <a:t>Size</a:t>
            </a:r>
          </a:p>
          <a:p>
            <a:pPr marL="0" indent="0" algn="ctr">
              <a:buNone/>
            </a:pPr>
            <a:r>
              <a:rPr lang="en-US" dirty="0" smtClean="0"/>
              <a:t>Direction</a:t>
            </a:r>
          </a:p>
        </p:txBody>
      </p:sp>
    </p:spTree>
    <p:extLst>
      <p:ext uri="{BB962C8B-B14F-4D97-AF65-F5344CB8AC3E}">
        <p14:creationId xmlns:p14="http://schemas.microsoft.com/office/powerpoint/2010/main" val="223020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</a:t>
            </a:r>
            <a:r>
              <a:rPr lang="en-US" dirty="0" err="1" smtClean="0"/>
              <a:t>igricans</a:t>
            </a:r>
            <a:r>
              <a:rPr lang="en-US" dirty="0" smtClean="0"/>
              <a:t> - blackish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7" r="566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i="1" dirty="0" smtClean="0"/>
              <a:t>Iris </a:t>
            </a:r>
            <a:r>
              <a:rPr lang="en-US" i="1" dirty="0" err="1" smtClean="0"/>
              <a:t>nigricans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1139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WHITE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i="1" dirty="0" err="1" smtClean="0"/>
              <a:t>Betula</a:t>
            </a:r>
            <a:r>
              <a:rPr lang="en-US" i="1" dirty="0" smtClean="0"/>
              <a:t> alba</a:t>
            </a:r>
          </a:p>
          <a:p>
            <a:pPr marL="0" indent="0">
              <a:buNone/>
            </a:pPr>
            <a:r>
              <a:rPr lang="en-US" i="1" dirty="0" smtClean="0"/>
              <a:t>Cotoneaster </a:t>
            </a:r>
            <a:r>
              <a:rPr lang="en-US" i="1" dirty="0" err="1" smtClean="0"/>
              <a:t>lacteus</a:t>
            </a:r>
            <a:endParaRPr lang="en-US" i="1" dirty="0" smtClean="0"/>
          </a:p>
          <a:p>
            <a:pPr marL="0" indent="0">
              <a:buNone/>
            </a:pPr>
            <a:r>
              <a:rPr lang="en-US" i="1" dirty="0" err="1" smtClean="0"/>
              <a:t>Galanthus</a:t>
            </a:r>
            <a:r>
              <a:rPr lang="en-US" i="1" dirty="0" smtClean="0"/>
              <a:t> </a:t>
            </a:r>
            <a:r>
              <a:rPr lang="en-US" i="1" dirty="0" err="1" smtClean="0"/>
              <a:t>nivalis</a:t>
            </a:r>
            <a:endParaRPr lang="en-US" i="1" dirty="0" smtClean="0"/>
          </a:p>
          <a:p>
            <a:pPr marL="0" indent="0">
              <a:buNone/>
            </a:pPr>
            <a:r>
              <a:rPr lang="en-US" i="1" dirty="0" err="1" smtClean="0"/>
              <a:t>Philadelphus</a:t>
            </a:r>
            <a:r>
              <a:rPr lang="en-US" i="1" dirty="0" smtClean="0"/>
              <a:t> </a:t>
            </a:r>
            <a:r>
              <a:rPr lang="en-US" i="1" dirty="0" err="1" smtClean="0"/>
              <a:t>virginalis</a:t>
            </a:r>
            <a:endParaRPr lang="en-US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lba</a:t>
            </a:r>
          </a:p>
          <a:p>
            <a:r>
              <a:rPr lang="en-US" dirty="0" err="1"/>
              <a:t>a</a:t>
            </a:r>
            <a:r>
              <a:rPr lang="en-US" dirty="0" err="1" smtClean="0"/>
              <a:t>lbicans</a:t>
            </a:r>
            <a:endParaRPr lang="en-US" dirty="0"/>
          </a:p>
          <a:p>
            <a:r>
              <a:rPr lang="en-US" dirty="0" err="1" smtClean="0"/>
              <a:t>lacteus</a:t>
            </a:r>
            <a:endParaRPr lang="en-US" dirty="0" smtClean="0"/>
          </a:p>
          <a:p>
            <a:r>
              <a:rPr lang="en-US" dirty="0" err="1"/>
              <a:t>n</a:t>
            </a:r>
            <a:r>
              <a:rPr lang="en-US" dirty="0" err="1" smtClean="0"/>
              <a:t>ivalis</a:t>
            </a:r>
            <a:endParaRPr lang="en-US" dirty="0" smtClean="0"/>
          </a:p>
          <a:p>
            <a:r>
              <a:rPr lang="en-US" dirty="0" err="1" smtClean="0"/>
              <a:t>virginalis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82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lba – white 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07" b="2410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i="1" dirty="0" err="1" smtClean="0"/>
              <a:t>Betula</a:t>
            </a:r>
            <a:r>
              <a:rPr lang="en-US" i="1" dirty="0" smtClean="0"/>
              <a:t> alba </a:t>
            </a:r>
          </a:p>
          <a:p>
            <a:r>
              <a:rPr lang="en-US" dirty="0" smtClean="0"/>
              <a:t>Common Name – White Birch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81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</a:t>
            </a:r>
            <a:r>
              <a:rPr lang="en-US" dirty="0" err="1" smtClean="0"/>
              <a:t>acteus</a:t>
            </a:r>
            <a:r>
              <a:rPr lang="en-US" dirty="0" smtClean="0"/>
              <a:t> – of or pertaining to milk, milky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i="1" dirty="0" smtClean="0"/>
              <a:t>Cotoneaster </a:t>
            </a:r>
            <a:r>
              <a:rPr lang="en-US" i="1" dirty="0" err="1" smtClean="0"/>
              <a:t>lacteus</a:t>
            </a:r>
            <a:r>
              <a:rPr lang="en-US" i="1" dirty="0" smtClean="0"/>
              <a:t> </a:t>
            </a:r>
            <a:endParaRPr lang="en-US" i="1" dirty="0"/>
          </a:p>
          <a:p>
            <a:r>
              <a:rPr lang="en-US" dirty="0" smtClean="0"/>
              <a:t>Common Name – Red </a:t>
            </a:r>
            <a:r>
              <a:rPr lang="en-US" dirty="0" err="1" smtClean="0"/>
              <a:t>Clusterberry</a:t>
            </a:r>
            <a:r>
              <a:rPr lang="en-US" dirty="0" smtClean="0"/>
              <a:t>,  </a:t>
            </a:r>
            <a:r>
              <a:rPr lang="en-US" dirty="0" err="1" smtClean="0"/>
              <a:t>Parney</a:t>
            </a:r>
            <a:r>
              <a:rPr lang="en-US" dirty="0" smtClean="0"/>
              <a:t> Cotoneaster, </a:t>
            </a:r>
            <a:r>
              <a:rPr lang="en-US" dirty="0" err="1" smtClean="0"/>
              <a:t>Milkflower</a:t>
            </a:r>
            <a:r>
              <a:rPr lang="en-US" dirty="0" smtClean="0"/>
              <a:t> Cotoneaster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0" r="61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0468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</TotalTime>
  <Words>721</Words>
  <Application>Microsoft Office PowerPoint</Application>
  <PresentationFormat>On-screen Show (4:3)</PresentationFormat>
  <Paragraphs>223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2" baseType="lpstr">
      <vt:lpstr>Arial</vt:lpstr>
      <vt:lpstr>Calibri</vt:lpstr>
      <vt:lpstr>Harlow Solid Italic</vt:lpstr>
      <vt:lpstr>Office Theme</vt:lpstr>
      <vt:lpstr>LATIN FOR GARDENERS</vt:lpstr>
      <vt:lpstr>FIFTY SHADES OF ALL COLORS</vt:lpstr>
      <vt:lpstr>BLACK</vt:lpstr>
      <vt:lpstr>niger – black, dark</vt:lpstr>
      <vt:lpstr>nigrescens – blackening, darkening</vt:lpstr>
      <vt:lpstr>nigricans - blackish</vt:lpstr>
      <vt:lpstr>WHITE</vt:lpstr>
      <vt:lpstr>alba – white </vt:lpstr>
      <vt:lpstr>lacteus – of or pertaining to milk, milky</vt:lpstr>
      <vt:lpstr>nivalis – snowy, snow-covered</vt:lpstr>
      <vt:lpstr>virginalis – maidenly; of or pertaining to a maiden or virgin</vt:lpstr>
      <vt:lpstr>GRAY</vt:lpstr>
      <vt:lpstr>griseus - grey</vt:lpstr>
      <vt:lpstr>lividus – lead color, gray</vt:lpstr>
      <vt:lpstr>cinereus – ashen, like ashes</vt:lpstr>
      <vt:lpstr>REDS</vt:lpstr>
      <vt:lpstr>roseus – ink, rose-colored, rosy</vt:lpstr>
      <vt:lpstr>Ruber – red, ruddy</vt:lpstr>
      <vt:lpstr>sanguineus – of blood, bloody, blood-coloured</vt:lpstr>
      <vt:lpstr>BLUES</vt:lpstr>
      <vt:lpstr>azureus – of a deep blue color</vt:lpstr>
      <vt:lpstr>lilacinus – lilac-coloured</vt:lpstr>
      <vt:lpstr>Purpureus – purple, clothed in purple</vt:lpstr>
      <vt:lpstr>YELLOWS </vt:lpstr>
      <vt:lpstr>aureus - golden</vt:lpstr>
      <vt:lpstr>luteolus – yellowish</vt:lpstr>
      <vt:lpstr>sulphureus – sulphur, pale yellow</vt:lpstr>
      <vt:lpstr>GREENS </vt:lpstr>
      <vt:lpstr>glauca – glaucous green, sea green</vt:lpstr>
      <vt:lpstr>sempervirens – always green</vt:lpstr>
      <vt:lpstr>viridis - greenish</vt:lpstr>
      <vt:lpstr>NEXT TIME????</vt:lpstr>
      <vt:lpstr>LATIN FOR GARDENERS</vt:lpstr>
      <vt:lpstr>MARKING TERMS</vt:lpstr>
      <vt:lpstr>Agave americana ‘Marginata’ Common Name: Sentry Plant, Century Plant, Marguay and American Aloe</vt:lpstr>
      <vt:lpstr>Scindapsus pictum Common Name – Silver Vine or Satin Pothos</vt:lpstr>
      <vt:lpstr>Iris reticulata Common Names: Netted Iris, Golden Netted Iris</vt:lpstr>
      <vt:lpstr>Iris reticulata bulb</vt:lpstr>
      <vt:lpstr>Graptophyllum pictum ‘Aurea-Marginata’ Common Name – Caricature Plant</vt:lpstr>
      <vt:lpstr>Flower Shapes</vt:lpstr>
      <vt:lpstr>Enkianthus campanulata Common Name – Red-Vein Enkianthus</vt:lpstr>
      <vt:lpstr>Galanthus nivalis flore-pleno Common Name – Double Snowdrop</vt:lpstr>
      <vt:lpstr>Salvia plumosa Common Name – Double Salvia</vt:lpstr>
      <vt:lpstr>Salvia ringens Common name – Mount Olympus Sage</vt:lpstr>
      <vt:lpstr>Magnolia stellata Common Name – Star Magnolia</vt:lpstr>
      <vt:lpstr>Leaf Shapes</vt:lpstr>
      <vt:lpstr>Castanea dentata Common Name  - American Chestnut</vt:lpstr>
      <vt:lpstr>Populus grandidentata Common Names – Large-tooth Aspen, Big-tooth Aspen, American Aspen, White Poplar </vt:lpstr>
      <vt:lpstr>Schefflera digitalis Common Names – Pate, Seven-finger, Umbrella Tree</vt:lpstr>
      <vt:lpstr>Sticherus flabellatus Common Name – Umbrella Fern</vt:lpstr>
      <vt:lpstr>Oreopanex incisus Common Name: El Candelabro (Candelabrum)</vt:lpstr>
      <vt:lpstr>Arctostaphylos pungens Common Name – Pointleaf Manzanita</vt:lpstr>
      <vt:lpstr>Plant Shapes</vt:lpstr>
      <vt:lpstr>Euonymus alatus Common Name – Winged Burning Bush</vt:lpstr>
      <vt:lpstr>Amaranthus deflexus Common Names: Large-fruit Amaranth, Low Amaranth, Argentina Amaranth, Perennial Pigweed</vt:lpstr>
      <vt:lpstr>Ginkgo biloba fastigiata Common Name – Maidenhair Tree</vt:lpstr>
      <vt:lpstr>Ajuga reptans Common Names: Bugle, Blue Bugle, Bugleherb, Bugleweed, Carpetweed, Carpet Bugleweed</vt:lpstr>
      <vt:lpstr>NEXT TIME??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Roxanne</dc:creator>
  <cp:lastModifiedBy>Caroline Hazard (Point B Inc)</cp:lastModifiedBy>
  <cp:revision>49</cp:revision>
  <dcterms:created xsi:type="dcterms:W3CDTF">2018-09-27T17:29:37Z</dcterms:created>
  <dcterms:modified xsi:type="dcterms:W3CDTF">2018-11-13T00:31:21Z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v-cahaza@microsoft.com</vt:lpwstr>
  </property>
  <property fmtid="{D5CDD505-2E9C-101B-9397-08002B2CF9AE}" pid="5" name="MSIP_Label_f42aa342-8706-4288-bd11-ebb85995028c_SetDate">
    <vt:lpwstr>2018-11-13T00:30:48.0866645Z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