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77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3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8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BC82-A7D7-4FFE-9645-576973CA910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05F9D-F3D7-4569-A88B-F16B1475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LATIN </a:t>
            </a:r>
            <a:r>
              <a:rPr lang="en-US"/>
              <a:t>FOR GARDENERS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MARKINGS</a:t>
            </a:r>
          </a:p>
          <a:p>
            <a:r>
              <a:rPr lang="en-US" dirty="0">
                <a:solidFill>
                  <a:srgbClr val="92D050"/>
                </a:solidFill>
              </a:rPr>
              <a:t>FLOWER SHAPES</a:t>
            </a:r>
          </a:p>
          <a:p>
            <a:r>
              <a:rPr lang="en-US" dirty="0">
                <a:solidFill>
                  <a:srgbClr val="92D050"/>
                </a:solidFill>
              </a:rPr>
              <a:t>LEAF SHAPES</a:t>
            </a:r>
          </a:p>
          <a:p>
            <a:r>
              <a:rPr lang="en-US" dirty="0">
                <a:solidFill>
                  <a:srgbClr val="92D050"/>
                </a:solidFill>
              </a:rPr>
              <a:t>PLANT SHAPES</a:t>
            </a:r>
          </a:p>
        </p:txBody>
      </p:sp>
    </p:spTree>
    <p:extLst>
      <p:ext uri="{BB962C8B-B14F-4D97-AF65-F5344CB8AC3E}">
        <p14:creationId xmlns:p14="http://schemas.microsoft.com/office/powerpoint/2010/main" val="360805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Galanthus</a:t>
            </a:r>
            <a:r>
              <a:rPr lang="en-US" i="1" dirty="0"/>
              <a:t> </a:t>
            </a:r>
            <a:r>
              <a:rPr lang="en-US" i="1" dirty="0" err="1"/>
              <a:t>nivalis</a:t>
            </a:r>
            <a:r>
              <a:rPr lang="en-US" i="1" dirty="0"/>
              <a:t> </a:t>
            </a:r>
            <a:r>
              <a:rPr lang="en-US" i="1" dirty="0" err="1"/>
              <a:t>flore-pleno</a:t>
            </a:r>
            <a:br>
              <a:rPr lang="en-US" dirty="0"/>
            </a:br>
            <a:r>
              <a:rPr lang="en-US" dirty="0"/>
              <a:t>Common Name – Double Snowdrop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nivalis</a:t>
            </a:r>
            <a:r>
              <a:rPr lang="en-US" dirty="0"/>
              <a:t> – snow-white</a:t>
            </a:r>
          </a:p>
          <a:p>
            <a:r>
              <a:rPr lang="en-US" dirty="0" err="1"/>
              <a:t>flore-pleno</a:t>
            </a:r>
            <a:r>
              <a:rPr lang="en-US" dirty="0"/>
              <a:t> – double flowered</a:t>
            </a:r>
          </a:p>
        </p:txBody>
      </p:sp>
    </p:spTree>
    <p:extLst>
      <p:ext uri="{BB962C8B-B14F-4D97-AF65-F5344CB8AC3E}">
        <p14:creationId xmlns:p14="http://schemas.microsoft.com/office/powerpoint/2010/main" val="418894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Salvia </a:t>
            </a:r>
            <a:r>
              <a:rPr lang="en-US" i="1" dirty="0" err="1"/>
              <a:t>plumosa</a:t>
            </a:r>
            <a:br>
              <a:rPr lang="en-US" dirty="0"/>
            </a:br>
            <a:r>
              <a:rPr lang="en-US" dirty="0"/>
              <a:t>Common Name – Double Salvia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plumosa</a:t>
            </a:r>
            <a:r>
              <a:rPr lang="en-US" dirty="0"/>
              <a:t> - feathery</a:t>
            </a:r>
          </a:p>
        </p:txBody>
      </p:sp>
    </p:spTree>
    <p:extLst>
      <p:ext uri="{BB962C8B-B14F-4D97-AF65-F5344CB8AC3E}">
        <p14:creationId xmlns:p14="http://schemas.microsoft.com/office/powerpoint/2010/main" val="28414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Salvia </a:t>
            </a:r>
            <a:r>
              <a:rPr lang="en-US" i="1" dirty="0" err="1"/>
              <a:t>ringens</a:t>
            </a:r>
            <a:br>
              <a:rPr lang="en-US" dirty="0"/>
            </a:br>
            <a:r>
              <a:rPr lang="en-US" dirty="0"/>
              <a:t>Common name – Mount Olympus Sage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ringens</a:t>
            </a:r>
            <a:r>
              <a:rPr lang="en-US" dirty="0"/>
              <a:t> – two-lipped</a:t>
            </a:r>
          </a:p>
        </p:txBody>
      </p:sp>
    </p:spTree>
    <p:extLst>
      <p:ext uri="{BB962C8B-B14F-4D97-AF65-F5344CB8AC3E}">
        <p14:creationId xmlns:p14="http://schemas.microsoft.com/office/powerpoint/2010/main" val="72364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Magnolia </a:t>
            </a:r>
            <a:r>
              <a:rPr lang="en-US" i="1" dirty="0" err="1"/>
              <a:t>stellata</a:t>
            </a:r>
            <a:br>
              <a:rPr lang="en-US" dirty="0"/>
            </a:br>
            <a:r>
              <a:rPr lang="en-US" dirty="0"/>
              <a:t>Common Name – Star Magnolia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Stellata</a:t>
            </a:r>
            <a:r>
              <a:rPr lang="en-US" dirty="0"/>
              <a:t> – star-shaped</a:t>
            </a:r>
          </a:p>
        </p:txBody>
      </p:sp>
    </p:spTree>
    <p:extLst>
      <p:ext uri="{BB962C8B-B14F-4D97-AF65-F5344CB8AC3E}">
        <p14:creationId xmlns:p14="http://schemas.microsoft.com/office/powerpoint/2010/main" val="23495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dentatus</a:t>
            </a:r>
            <a:r>
              <a:rPr lang="en-US" dirty="0"/>
              <a:t> – toothed</a:t>
            </a:r>
          </a:p>
          <a:p>
            <a:r>
              <a:rPr lang="en-US" dirty="0"/>
              <a:t>digitalis – fingered, like digits</a:t>
            </a:r>
          </a:p>
          <a:p>
            <a:r>
              <a:rPr lang="en-US" dirty="0" err="1"/>
              <a:t>flabellatus</a:t>
            </a:r>
            <a:r>
              <a:rPr lang="en-US" dirty="0"/>
              <a:t> – Fan-shaped</a:t>
            </a:r>
          </a:p>
          <a:p>
            <a:r>
              <a:rPr lang="en-US" dirty="0" err="1"/>
              <a:t>incisus</a:t>
            </a:r>
            <a:r>
              <a:rPr lang="en-US" dirty="0"/>
              <a:t> – deeply cut</a:t>
            </a:r>
          </a:p>
          <a:p>
            <a:r>
              <a:rPr lang="en-US" dirty="0" err="1"/>
              <a:t>pungens</a:t>
            </a:r>
            <a:r>
              <a:rPr lang="en-US" dirty="0"/>
              <a:t> - pointed</a:t>
            </a:r>
          </a:p>
        </p:txBody>
      </p:sp>
    </p:spTree>
    <p:extLst>
      <p:ext uri="{BB962C8B-B14F-4D97-AF65-F5344CB8AC3E}">
        <p14:creationId xmlns:p14="http://schemas.microsoft.com/office/powerpoint/2010/main" val="76844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Castanea</a:t>
            </a:r>
            <a:r>
              <a:rPr lang="en-US" dirty="0"/>
              <a:t> </a:t>
            </a:r>
            <a:r>
              <a:rPr lang="en-US" dirty="0" err="1"/>
              <a:t>dentata</a:t>
            </a:r>
            <a:br>
              <a:rPr lang="en-US" dirty="0"/>
            </a:br>
            <a:r>
              <a:rPr lang="en-US" dirty="0"/>
              <a:t>Common Name  - American Chestnut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96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dentata</a:t>
            </a:r>
            <a:r>
              <a:rPr lang="en-US" dirty="0"/>
              <a:t> - toothed</a:t>
            </a:r>
          </a:p>
        </p:txBody>
      </p:sp>
    </p:spTree>
    <p:extLst>
      <p:ext uri="{BB962C8B-B14F-4D97-AF65-F5344CB8AC3E}">
        <p14:creationId xmlns:p14="http://schemas.microsoft.com/office/powerpoint/2010/main" val="99358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26088" cy="990600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Populus</a:t>
            </a:r>
            <a:r>
              <a:rPr lang="en-US" i="1" dirty="0"/>
              <a:t> </a:t>
            </a:r>
            <a:r>
              <a:rPr lang="en-US" i="1" dirty="0" err="1"/>
              <a:t>grandidentata</a:t>
            </a:r>
            <a:br>
              <a:rPr lang="en-US" dirty="0"/>
            </a:br>
            <a:r>
              <a:rPr lang="en-US" dirty="0"/>
              <a:t>Common Names – Large-tooth Aspen, Big-tooth Aspen, American Aspen, White Poplar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526088" cy="381000"/>
          </a:xfrm>
        </p:spPr>
        <p:txBody>
          <a:bodyPr/>
          <a:lstStyle/>
          <a:p>
            <a:r>
              <a:rPr lang="en-US" dirty="0" err="1"/>
              <a:t>grandidentata</a:t>
            </a:r>
            <a:r>
              <a:rPr lang="en-US" dirty="0"/>
              <a:t> – BIG toothed</a:t>
            </a:r>
          </a:p>
        </p:txBody>
      </p:sp>
    </p:spTree>
    <p:extLst>
      <p:ext uri="{BB962C8B-B14F-4D97-AF65-F5344CB8AC3E}">
        <p14:creationId xmlns:p14="http://schemas.microsoft.com/office/powerpoint/2010/main" val="177565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Schefflera</a:t>
            </a:r>
            <a:r>
              <a:rPr lang="en-US" i="1" dirty="0"/>
              <a:t> digitalis</a:t>
            </a:r>
            <a:br>
              <a:rPr lang="en-US" dirty="0"/>
            </a:br>
            <a:r>
              <a:rPr lang="en-US" dirty="0"/>
              <a:t>Common Names – Pate, Seven-finger, Umbrella Tree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digitalis - fingered</a:t>
            </a:r>
          </a:p>
        </p:txBody>
      </p:sp>
    </p:spTree>
    <p:extLst>
      <p:ext uri="{BB962C8B-B14F-4D97-AF65-F5344CB8AC3E}">
        <p14:creationId xmlns:p14="http://schemas.microsoft.com/office/powerpoint/2010/main" val="3442532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Sticherus</a:t>
            </a:r>
            <a:r>
              <a:rPr lang="en-US" i="1" dirty="0"/>
              <a:t> </a:t>
            </a:r>
            <a:r>
              <a:rPr lang="en-US" i="1" dirty="0" err="1"/>
              <a:t>flabellatus</a:t>
            </a:r>
            <a:br>
              <a:rPr lang="en-US" dirty="0"/>
            </a:br>
            <a:r>
              <a:rPr lang="en-US" dirty="0"/>
              <a:t>Common Name – Umbrella Fern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flabellatus</a:t>
            </a:r>
            <a:r>
              <a:rPr lang="en-US" dirty="0"/>
              <a:t> – fan-shaped</a:t>
            </a:r>
          </a:p>
        </p:txBody>
      </p:sp>
    </p:spTree>
    <p:extLst>
      <p:ext uri="{BB962C8B-B14F-4D97-AF65-F5344CB8AC3E}">
        <p14:creationId xmlns:p14="http://schemas.microsoft.com/office/powerpoint/2010/main" val="235987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Oreopanex</a:t>
            </a:r>
            <a:r>
              <a:rPr lang="en-US" i="1" dirty="0"/>
              <a:t> </a:t>
            </a:r>
            <a:r>
              <a:rPr lang="en-US" i="1" dirty="0" err="1"/>
              <a:t>incisus</a:t>
            </a:r>
            <a:br>
              <a:rPr lang="en-US" dirty="0"/>
            </a:br>
            <a:r>
              <a:rPr lang="en-US" dirty="0"/>
              <a:t>Common Name: El </a:t>
            </a:r>
            <a:r>
              <a:rPr lang="en-US" dirty="0" err="1"/>
              <a:t>Candelabro</a:t>
            </a:r>
            <a:r>
              <a:rPr lang="en-US" dirty="0"/>
              <a:t> (Candelabrum)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incisus</a:t>
            </a:r>
            <a:r>
              <a:rPr lang="en-US" dirty="0"/>
              <a:t> – deeply cut</a:t>
            </a:r>
          </a:p>
        </p:txBody>
      </p:sp>
    </p:spTree>
    <p:extLst>
      <p:ext uri="{BB962C8B-B14F-4D97-AF65-F5344CB8AC3E}">
        <p14:creationId xmlns:p14="http://schemas.microsoft.com/office/powerpoint/2010/main" val="160629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mean markings on various parts of the plant – not just the leaves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marginata</a:t>
            </a:r>
            <a:r>
              <a:rPr lang="en-US" dirty="0">
                <a:latin typeface="+mj-lt"/>
              </a:rPr>
              <a:t> – edged, margined</a:t>
            </a:r>
          </a:p>
          <a:p>
            <a:r>
              <a:rPr lang="en-US" dirty="0" err="1">
                <a:latin typeface="+mj-lt"/>
              </a:rPr>
              <a:t>pictum</a:t>
            </a:r>
            <a:r>
              <a:rPr lang="en-US" dirty="0">
                <a:latin typeface="+mj-lt"/>
              </a:rPr>
              <a:t> – painted</a:t>
            </a:r>
          </a:p>
          <a:p>
            <a:r>
              <a:rPr lang="en-US" dirty="0" err="1">
                <a:latin typeface="+mj-lt"/>
              </a:rPr>
              <a:t>reticulata</a:t>
            </a:r>
            <a:r>
              <a:rPr lang="en-US" dirty="0">
                <a:latin typeface="+mj-lt"/>
              </a:rPr>
              <a:t> – netted, veined</a:t>
            </a:r>
          </a:p>
          <a:p>
            <a:r>
              <a:rPr lang="en-US" dirty="0" err="1">
                <a:latin typeface="+mj-lt"/>
              </a:rPr>
              <a:t>variegatus</a:t>
            </a:r>
            <a:r>
              <a:rPr lang="en-US" dirty="0">
                <a:latin typeface="+mj-lt"/>
              </a:rPr>
              <a:t> - variegated</a:t>
            </a:r>
          </a:p>
          <a:p>
            <a:endParaRPr lang="en-US" dirty="0">
              <a:latin typeface="Harlow Solid Italic" panose="04030604020F02020D02" pitchFamily="82" charset="0"/>
            </a:endParaRPr>
          </a:p>
          <a:p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3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Arctostaphylos</a:t>
            </a:r>
            <a:r>
              <a:rPr lang="en-US" i="1" dirty="0"/>
              <a:t> </a:t>
            </a:r>
            <a:r>
              <a:rPr lang="en-US" i="1" dirty="0" err="1"/>
              <a:t>pungens</a:t>
            </a:r>
            <a:br>
              <a:rPr lang="en-US" i="1" dirty="0"/>
            </a:br>
            <a:r>
              <a:rPr lang="en-US" dirty="0"/>
              <a:t>Common Name – </a:t>
            </a:r>
            <a:r>
              <a:rPr lang="en-US" dirty="0" err="1"/>
              <a:t>Pointleaf</a:t>
            </a:r>
            <a:r>
              <a:rPr lang="en-US" dirty="0"/>
              <a:t> Manzanita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pungens</a:t>
            </a:r>
            <a:r>
              <a:rPr lang="en-US" dirty="0"/>
              <a:t> - pointed</a:t>
            </a:r>
          </a:p>
        </p:txBody>
      </p:sp>
    </p:spTree>
    <p:extLst>
      <p:ext uri="{BB962C8B-B14F-4D97-AF65-F5344CB8AC3E}">
        <p14:creationId xmlns:p14="http://schemas.microsoft.com/office/powerpoint/2010/main" val="60655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alatus</a:t>
            </a:r>
            <a:r>
              <a:rPr lang="en-US" dirty="0"/>
              <a:t> - winged</a:t>
            </a:r>
          </a:p>
          <a:p>
            <a:r>
              <a:rPr lang="en-US" dirty="0" err="1"/>
              <a:t>deflexus</a:t>
            </a:r>
            <a:r>
              <a:rPr lang="en-US" dirty="0"/>
              <a:t> – turned sharply downward or bending outward</a:t>
            </a:r>
          </a:p>
          <a:p>
            <a:r>
              <a:rPr lang="en-US" dirty="0" err="1"/>
              <a:t>fastigiatus</a:t>
            </a:r>
            <a:r>
              <a:rPr lang="en-US" dirty="0"/>
              <a:t> – with upright branches</a:t>
            </a:r>
          </a:p>
          <a:p>
            <a:r>
              <a:rPr lang="en-US" dirty="0" err="1"/>
              <a:t>reptans</a:t>
            </a:r>
            <a:r>
              <a:rPr lang="en-US" dirty="0"/>
              <a:t> - creeping</a:t>
            </a:r>
          </a:p>
        </p:txBody>
      </p:sp>
    </p:spTree>
    <p:extLst>
      <p:ext uri="{BB962C8B-B14F-4D97-AF65-F5344CB8AC3E}">
        <p14:creationId xmlns:p14="http://schemas.microsoft.com/office/powerpoint/2010/main" val="268991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Euonymus </a:t>
            </a:r>
            <a:r>
              <a:rPr lang="en-US" i="1" dirty="0" err="1"/>
              <a:t>alatus</a:t>
            </a:r>
            <a:br>
              <a:rPr lang="en-US" dirty="0"/>
            </a:br>
            <a:r>
              <a:rPr lang="en-US" dirty="0"/>
              <a:t>Common Name – Winged Burning Bush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alatus</a:t>
            </a:r>
            <a:r>
              <a:rPr lang="en-US" dirty="0"/>
              <a:t> - winged</a:t>
            </a:r>
          </a:p>
        </p:txBody>
      </p:sp>
    </p:spTree>
    <p:extLst>
      <p:ext uri="{BB962C8B-B14F-4D97-AF65-F5344CB8AC3E}">
        <p14:creationId xmlns:p14="http://schemas.microsoft.com/office/powerpoint/2010/main" val="426197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26088" cy="838200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Amaranthus</a:t>
            </a:r>
            <a:r>
              <a:rPr lang="en-US" i="1" dirty="0"/>
              <a:t> </a:t>
            </a:r>
            <a:r>
              <a:rPr lang="en-US" i="1" dirty="0" err="1"/>
              <a:t>deflexus</a:t>
            </a:r>
            <a:br>
              <a:rPr lang="en-US" dirty="0"/>
            </a:br>
            <a:r>
              <a:rPr lang="en-US" dirty="0"/>
              <a:t>Common Names: Large-fruit Amaranth, Low Amaranth, Argentina Amaranth, Perennial Pigweed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30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15000"/>
            <a:ext cx="5449888" cy="457200"/>
          </a:xfrm>
        </p:spPr>
        <p:txBody>
          <a:bodyPr/>
          <a:lstStyle/>
          <a:p>
            <a:r>
              <a:rPr lang="en-US" dirty="0" err="1"/>
              <a:t>Deflexus</a:t>
            </a:r>
            <a:r>
              <a:rPr lang="en-US" dirty="0"/>
              <a:t> – turned sharply downward or bending outward</a:t>
            </a:r>
          </a:p>
        </p:txBody>
      </p:sp>
    </p:spTree>
    <p:extLst>
      <p:ext uri="{BB962C8B-B14F-4D97-AF65-F5344CB8AC3E}">
        <p14:creationId xmlns:p14="http://schemas.microsoft.com/office/powerpoint/2010/main" val="3484145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Ginkgo biloba </a:t>
            </a:r>
            <a:r>
              <a:rPr lang="en-US" i="1" dirty="0" err="1"/>
              <a:t>fastigiata</a:t>
            </a:r>
            <a:br>
              <a:rPr lang="en-US" dirty="0"/>
            </a:br>
            <a:r>
              <a:rPr lang="en-US" dirty="0"/>
              <a:t>Common Name – Maidenhair Tree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fastigiata</a:t>
            </a:r>
            <a:r>
              <a:rPr lang="en-US" dirty="0"/>
              <a:t> – with upright branches</a:t>
            </a:r>
          </a:p>
        </p:txBody>
      </p:sp>
    </p:spTree>
    <p:extLst>
      <p:ext uri="{BB962C8B-B14F-4D97-AF65-F5344CB8AC3E}">
        <p14:creationId xmlns:p14="http://schemas.microsoft.com/office/powerpoint/2010/main" val="2336363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526088" cy="1143000"/>
          </a:xfrm>
        </p:spPr>
        <p:txBody>
          <a:bodyPr>
            <a:normAutofit/>
          </a:bodyPr>
          <a:lstStyle/>
          <a:p>
            <a:r>
              <a:rPr lang="en-US" i="1" dirty="0" err="1"/>
              <a:t>Ajuga</a:t>
            </a:r>
            <a:r>
              <a:rPr lang="en-US" i="1" dirty="0"/>
              <a:t> </a:t>
            </a:r>
            <a:r>
              <a:rPr lang="en-US" i="1" dirty="0" err="1"/>
              <a:t>reptans</a:t>
            </a:r>
            <a:br>
              <a:rPr lang="en-US" dirty="0"/>
            </a:br>
            <a:r>
              <a:rPr lang="en-US" dirty="0"/>
              <a:t>Common Names: Bugle, Blue Bugle, </a:t>
            </a:r>
            <a:r>
              <a:rPr lang="en-US" dirty="0" err="1"/>
              <a:t>Bugleherb</a:t>
            </a:r>
            <a:r>
              <a:rPr lang="en-US" dirty="0"/>
              <a:t>, Bugleweed, Carpetweed, Carpet Bugleweed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91200"/>
            <a:ext cx="5410200" cy="576262"/>
          </a:xfrm>
        </p:spPr>
        <p:txBody>
          <a:bodyPr/>
          <a:lstStyle/>
          <a:p>
            <a:r>
              <a:rPr lang="en-US" dirty="0" err="1"/>
              <a:t>reptans</a:t>
            </a:r>
            <a:r>
              <a:rPr lang="en-US" dirty="0"/>
              <a:t> - creeping</a:t>
            </a:r>
          </a:p>
        </p:txBody>
      </p:sp>
    </p:spTree>
    <p:extLst>
      <p:ext uri="{BB962C8B-B14F-4D97-AF65-F5344CB8AC3E}">
        <p14:creationId xmlns:p14="http://schemas.microsoft.com/office/powerpoint/2010/main" val="175153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focus on words used to describe:</a:t>
            </a:r>
          </a:p>
          <a:p>
            <a:pPr marL="0" indent="0" algn="ctr">
              <a:buNone/>
            </a:pPr>
            <a:r>
              <a:rPr lang="en-US" dirty="0"/>
              <a:t>Texture</a:t>
            </a:r>
          </a:p>
          <a:p>
            <a:pPr marL="0" indent="0" algn="ctr">
              <a:buNone/>
            </a:pPr>
            <a:r>
              <a:rPr lang="en-US" dirty="0"/>
              <a:t>Size</a:t>
            </a:r>
          </a:p>
          <a:p>
            <a:pPr marL="0" indent="0" algn="ctr">
              <a:buNone/>
            </a:pPr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00099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990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Agave </a:t>
            </a:r>
            <a:r>
              <a:rPr lang="en-US" i="1" dirty="0" err="1"/>
              <a:t>americana</a:t>
            </a:r>
            <a:r>
              <a:rPr lang="en-US" i="1" dirty="0"/>
              <a:t> ‘</a:t>
            </a:r>
            <a:r>
              <a:rPr lang="en-US" i="1" dirty="0" err="1"/>
              <a:t>Marginata</a:t>
            </a:r>
            <a:r>
              <a:rPr lang="en-US" i="1" dirty="0"/>
              <a:t>’</a:t>
            </a:r>
            <a:br>
              <a:rPr lang="en-US" i="1" dirty="0"/>
            </a:br>
            <a:r>
              <a:rPr lang="en-US" dirty="0"/>
              <a:t>Common Name: Sentry Plant, Century Plant, </a:t>
            </a:r>
            <a:r>
              <a:rPr lang="en-US" dirty="0" err="1"/>
              <a:t>Marguay</a:t>
            </a:r>
            <a:r>
              <a:rPr lang="en-US" dirty="0"/>
              <a:t> and American Aloe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526088" cy="3810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000" dirty="0" err="1"/>
              <a:t>marginata</a:t>
            </a:r>
            <a:r>
              <a:rPr lang="en-US" sz="5000" dirty="0"/>
              <a:t> – edged or margined</a:t>
            </a:r>
          </a:p>
        </p:txBody>
      </p:sp>
    </p:spTree>
    <p:extLst>
      <p:ext uri="{BB962C8B-B14F-4D97-AF65-F5344CB8AC3E}">
        <p14:creationId xmlns:p14="http://schemas.microsoft.com/office/powerpoint/2010/main" val="128979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715000" cy="685800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Scindapsus</a:t>
            </a:r>
            <a:r>
              <a:rPr lang="en-US" i="1" dirty="0"/>
              <a:t> </a:t>
            </a:r>
            <a:r>
              <a:rPr lang="en-US" i="1" dirty="0" err="1"/>
              <a:t>pictum</a:t>
            </a:r>
            <a:br>
              <a:rPr lang="en-US" i="1" dirty="0"/>
            </a:br>
            <a:r>
              <a:rPr lang="en-US" dirty="0"/>
              <a:t>Common Name – Silver Vine or Satin </a:t>
            </a:r>
            <a:r>
              <a:rPr lang="en-US" dirty="0" err="1"/>
              <a:t>Pothos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526088" cy="457200"/>
          </a:xfrm>
        </p:spPr>
        <p:txBody>
          <a:bodyPr>
            <a:normAutofit fontScale="25000" lnSpcReduction="20000"/>
          </a:bodyPr>
          <a:lstStyle/>
          <a:p>
            <a:endParaRPr lang="en-US" sz="7200" dirty="0"/>
          </a:p>
          <a:p>
            <a:r>
              <a:rPr lang="en-US" sz="7200" dirty="0" err="1"/>
              <a:t>pictum</a:t>
            </a:r>
            <a:r>
              <a:rPr lang="en-US" sz="7200" dirty="0"/>
              <a:t> - painted</a:t>
            </a:r>
          </a:p>
        </p:txBody>
      </p:sp>
    </p:spTree>
    <p:extLst>
      <p:ext uri="{BB962C8B-B14F-4D97-AF65-F5344CB8AC3E}">
        <p14:creationId xmlns:p14="http://schemas.microsoft.com/office/powerpoint/2010/main" val="15429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526088" cy="762000"/>
          </a:xfrm>
        </p:spPr>
        <p:txBody>
          <a:bodyPr/>
          <a:lstStyle/>
          <a:p>
            <a:r>
              <a:rPr lang="en-US" i="1" dirty="0"/>
              <a:t>Iris </a:t>
            </a:r>
            <a:r>
              <a:rPr lang="en-US" i="1" dirty="0" err="1"/>
              <a:t>reticulata</a:t>
            </a:r>
            <a:br>
              <a:rPr lang="en-US" dirty="0"/>
            </a:br>
            <a:r>
              <a:rPr lang="en-US" dirty="0"/>
              <a:t>Common Names: Netted Iris, Golden Netted Iris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638800"/>
            <a:ext cx="5526088" cy="533400"/>
          </a:xfrm>
        </p:spPr>
        <p:txBody>
          <a:bodyPr/>
          <a:lstStyle/>
          <a:p>
            <a:r>
              <a:rPr lang="en-US" dirty="0" err="1"/>
              <a:t>reticulata</a:t>
            </a:r>
            <a:r>
              <a:rPr lang="en-US" dirty="0"/>
              <a:t> – netted, veined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Iris </a:t>
            </a:r>
            <a:r>
              <a:rPr lang="en-US" i="1" dirty="0" err="1"/>
              <a:t>reticulata</a:t>
            </a:r>
            <a:r>
              <a:rPr lang="en-US" dirty="0"/>
              <a:t> bulb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5" b="254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plant has the specific epithet </a:t>
            </a:r>
            <a:r>
              <a:rPr lang="en-US" dirty="0" err="1"/>
              <a:t>reticulata</a:t>
            </a:r>
            <a:r>
              <a:rPr lang="en-US" dirty="0"/>
              <a:t> because of the appearance of netting around the bulb</a:t>
            </a:r>
          </a:p>
        </p:txBody>
      </p:sp>
    </p:spTree>
    <p:extLst>
      <p:ext uri="{BB962C8B-B14F-4D97-AF65-F5344CB8AC3E}">
        <p14:creationId xmlns:p14="http://schemas.microsoft.com/office/powerpoint/2010/main" val="393524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Graptophyllum</a:t>
            </a:r>
            <a:r>
              <a:rPr lang="en-US" i="1" dirty="0"/>
              <a:t> </a:t>
            </a:r>
            <a:r>
              <a:rPr lang="en-US" i="1" dirty="0" err="1"/>
              <a:t>pictum</a:t>
            </a:r>
            <a:r>
              <a:rPr lang="en-US" i="1" dirty="0"/>
              <a:t> ‘Aurea-</a:t>
            </a:r>
            <a:r>
              <a:rPr lang="en-US" i="1" dirty="0" err="1"/>
              <a:t>Marginata</a:t>
            </a:r>
            <a:r>
              <a:rPr lang="en-US" i="1" dirty="0"/>
              <a:t>’</a:t>
            </a:r>
            <a:br>
              <a:rPr lang="en-US" i="1" dirty="0"/>
            </a:br>
            <a:r>
              <a:rPr lang="en-US" dirty="0"/>
              <a:t>Common Name – Caricature Plant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367338"/>
            <a:ext cx="5526088" cy="10334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err="1"/>
              <a:t>pictum</a:t>
            </a:r>
            <a:r>
              <a:rPr lang="en-US" dirty="0"/>
              <a:t> – painted</a:t>
            </a:r>
          </a:p>
          <a:p>
            <a:r>
              <a:rPr lang="en-US" dirty="0" err="1"/>
              <a:t>aurea</a:t>
            </a:r>
            <a:r>
              <a:rPr lang="en-US" dirty="0"/>
              <a:t> – yellow or gold</a:t>
            </a:r>
          </a:p>
          <a:p>
            <a:r>
              <a:rPr lang="en-US" dirty="0" err="1"/>
              <a:t>marginata</a:t>
            </a:r>
            <a:r>
              <a:rPr lang="en-US" dirty="0"/>
              <a:t> – margined or edged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9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MANY TO CHOOSE FROM!!</a:t>
            </a:r>
          </a:p>
          <a:p>
            <a:r>
              <a:rPr lang="en-US" dirty="0" err="1"/>
              <a:t>campanulatus</a:t>
            </a:r>
            <a:r>
              <a:rPr lang="en-US" dirty="0"/>
              <a:t> – bell-shaped</a:t>
            </a:r>
          </a:p>
          <a:p>
            <a:r>
              <a:rPr lang="en-US" dirty="0" err="1"/>
              <a:t>flore-pleno</a:t>
            </a:r>
            <a:r>
              <a:rPr lang="en-US" dirty="0"/>
              <a:t> – double-flowered</a:t>
            </a:r>
          </a:p>
          <a:p>
            <a:r>
              <a:rPr lang="en-US" dirty="0" err="1"/>
              <a:t>plumosus</a:t>
            </a:r>
            <a:r>
              <a:rPr lang="en-US" dirty="0"/>
              <a:t> - feathery</a:t>
            </a:r>
          </a:p>
          <a:p>
            <a:r>
              <a:rPr lang="en-US" dirty="0" err="1"/>
              <a:t>ringens</a:t>
            </a:r>
            <a:r>
              <a:rPr lang="en-US" dirty="0"/>
              <a:t> – two-lipped</a:t>
            </a:r>
          </a:p>
          <a:p>
            <a:r>
              <a:rPr lang="en-US" dirty="0" err="1"/>
              <a:t>stellatus</a:t>
            </a:r>
            <a:r>
              <a:rPr lang="en-US" dirty="0"/>
              <a:t> – star-shaped</a:t>
            </a:r>
          </a:p>
        </p:txBody>
      </p:sp>
    </p:spTree>
    <p:extLst>
      <p:ext uri="{BB962C8B-B14F-4D97-AF65-F5344CB8AC3E}">
        <p14:creationId xmlns:p14="http://schemas.microsoft.com/office/powerpoint/2010/main" val="298866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Enkianthus</a:t>
            </a:r>
            <a:r>
              <a:rPr lang="en-US" i="1" dirty="0"/>
              <a:t> </a:t>
            </a:r>
            <a:r>
              <a:rPr lang="en-US" i="1" dirty="0" err="1"/>
              <a:t>campanulata</a:t>
            </a:r>
            <a:br>
              <a:rPr lang="en-US" i="1" dirty="0"/>
            </a:br>
            <a:r>
              <a:rPr lang="en-US" dirty="0"/>
              <a:t>Common Name – Red-Vein </a:t>
            </a:r>
            <a:r>
              <a:rPr lang="en-US" dirty="0" err="1"/>
              <a:t>Enkianthus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45668"/>
            <a:ext cx="5486400" cy="36490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campanulata</a:t>
            </a:r>
            <a:r>
              <a:rPr lang="en-US" dirty="0"/>
              <a:t> – bell-shaped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3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271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Harlow Solid Italic</vt:lpstr>
      <vt:lpstr>Office Theme</vt:lpstr>
      <vt:lpstr>LATIN FOR GARDENERS II</vt:lpstr>
      <vt:lpstr>MARKING TERMS</vt:lpstr>
      <vt:lpstr>Agave americana ‘Marginata’ Common Name: Sentry Plant, Century Plant, Marguay and American Aloe</vt:lpstr>
      <vt:lpstr>Scindapsus pictum Common Name – Silver Vine or Satin Pothos</vt:lpstr>
      <vt:lpstr>Iris reticulata Common Names: Netted Iris, Golden Netted Iris</vt:lpstr>
      <vt:lpstr>Iris reticulata bulb</vt:lpstr>
      <vt:lpstr>Graptophyllum pictum ‘Aurea-Marginata’ Common Name – Caricature Plant</vt:lpstr>
      <vt:lpstr>Flower Shapes</vt:lpstr>
      <vt:lpstr>Enkianthus campanulata Common Name – Red-Vein Enkianthus</vt:lpstr>
      <vt:lpstr>Galanthus nivalis flore-pleno Common Name – Double Snowdrop</vt:lpstr>
      <vt:lpstr>Salvia plumosa Common Name – Double Salvia</vt:lpstr>
      <vt:lpstr>Salvia ringens Common name – Mount Olympus Sage</vt:lpstr>
      <vt:lpstr>Magnolia stellata Common Name – Star Magnolia</vt:lpstr>
      <vt:lpstr>Leaf Shapes</vt:lpstr>
      <vt:lpstr>Castanea dentata Common Name  - American Chestnut</vt:lpstr>
      <vt:lpstr>Populus grandidentata Common Names – Large-tooth Aspen, Big-tooth Aspen, American Aspen, White Poplar </vt:lpstr>
      <vt:lpstr>Schefflera digitalis Common Names – Pate, Seven-finger, Umbrella Tree</vt:lpstr>
      <vt:lpstr>Sticherus flabellatus Common Name – Umbrella Fern</vt:lpstr>
      <vt:lpstr>Oreopanex incisus Common Name: El Candelabro (Candelabrum)</vt:lpstr>
      <vt:lpstr>Arctostaphylos pungens Common Name – Pointleaf Manzanita</vt:lpstr>
      <vt:lpstr>Plant Shapes</vt:lpstr>
      <vt:lpstr>Euonymus alatus Common Name – Winged Burning Bush</vt:lpstr>
      <vt:lpstr>Amaranthus deflexus Common Names: Large-fruit Amaranth, Low Amaranth, Argentina Amaranth, Perennial Pigweed</vt:lpstr>
      <vt:lpstr>Ginkgo biloba fastigiata Common Name – Maidenhair Tree</vt:lpstr>
      <vt:lpstr>Ajuga reptans Common Names: Bugle, Blue Bugle, Bugleherb, Bugleweed, Carpetweed, Carpet Bugleweed</vt:lpstr>
      <vt:lpstr>NEXT TIME??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FOR GARDENERS</dc:title>
  <dc:creator>Roxanne</dc:creator>
  <cp:lastModifiedBy>kim bishop HayburnerLive</cp:lastModifiedBy>
  <cp:revision>28</cp:revision>
  <dcterms:created xsi:type="dcterms:W3CDTF">2018-11-02T22:39:23Z</dcterms:created>
  <dcterms:modified xsi:type="dcterms:W3CDTF">2019-04-23T22:09:54Z</dcterms:modified>
</cp:coreProperties>
</file>