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9" r:id="rId10"/>
    <p:sldId id="267" r:id="rId11"/>
    <p:sldId id="268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5" r:id="rId24"/>
    <p:sldId id="280" r:id="rId25"/>
    <p:sldId id="283" r:id="rId26"/>
    <p:sldId id="284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AD3B3-2347-4204-AC59-302B1635553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3977F-BA55-4E0B-A512-448827B2F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1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3977F-BA55-4E0B-A512-448827B2F6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95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3977F-BA55-4E0B-A512-448827B2F6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1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BF1D-875C-4F1E-B951-C2293CDB5B9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5357-BA93-4D6D-AF1E-43E3F417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BF1D-875C-4F1E-B951-C2293CDB5B9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5357-BA93-4D6D-AF1E-43E3F417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6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BF1D-875C-4F1E-B951-C2293CDB5B9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5357-BA93-4D6D-AF1E-43E3F417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4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BF1D-875C-4F1E-B951-C2293CDB5B9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5357-BA93-4D6D-AF1E-43E3F417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2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BF1D-875C-4F1E-B951-C2293CDB5B9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5357-BA93-4D6D-AF1E-43E3F417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2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BF1D-875C-4F1E-B951-C2293CDB5B9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5357-BA93-4D6D-AF1E-43E3F417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1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BF1D-875C-4F1E-B951-C2293CDB5B9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5357-BA93-4D6D-AF1E-43E3F417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1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BF1D-875C-4F1E-B951-C2293CDB5B9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5357-BA93-4D6D-AF1E-43E3F417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0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BF1D-875C-4F1E-B951-C2293CDB5B9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5357-BA93-4D6D-AF1E-43E3F417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7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BF1D-875C-4F1E-B951-C2293CDB5B9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5357-BA93-4D6D-AF1E-43E3F417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4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BF1D-875C-4F1E-B951-C2293CDB5B9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85357-BA93-4D6D-AF1E-43E3F417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FBF1D-875C-4F1E-B951-C2293CDB5B95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85357-BA93-4D6D-AF1E-43E3F4171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LATIN </a:t>
            </a:r>
            <a:r>
              <a:rPr lang="en-US"/>
              <a:t>FOR GARDENERS III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Texture</a:t>
            </a:r>
          </a:p>
          <a:p>
            <a:r>
              <a:rPr lang="en-US" sz="2800" dirty="0">
                <a:solidFill>
                  <a:srgbClr val="92D050"/>
                </a:solidFill>
              </a:rPr>
              <a:t>Size</a:t>
            </a:r>
          </a:p>
          <a:p>
            <a:r>
              <a:rPr lang="en-US" sz="2800" dirty="0">
                <a:solidFill>
                  <a:srgbClr val="92D050"/>
                </a:solidFill>
              </a:rPr>
              <a:t>Direction</a:t>
            </a:r>
          </a:p>
          <a:p>
            <a:r>
              <a:rPr lang="en-US" sz="2800" dirty="0">
                <a:solidFill>
                  <a:srgbClr val="92D050"/>
                </a:solidFill>
              </a:rPr>
              <a:t>Fragrance &amp; Taste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396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Narcissus </a:t>
            </a:r>
            <a:r>
              <a:rPr lang="en-US" i="1" dirty="0" err="1"/>
              <a:t>obesus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r="566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Named for their large “hoop petticoats” and because the flowers are so much larger than other species of narcissus</a:t>
            </a:r>
          </a:p>
          <a:p>
            <a:r>
              <a:rPr lang="en-US" dirty="0" err="1"/>
              <a:t>obesus</a:t>
            </a:r>
            <a:r>
              <a:rPr lang="en-US" dirty="0"/>
              <a:t> – fat, succulent</a:t>
            </a:r>
          </a:p>
        </p:txBody>
      </p:sp>
    </p:spTree>
    <p:extLst>
      <p:ext uri="{BB962C8B-B14F-4D97-AF65-F5344CB8AC3E}">
        <p14:creationId xmlns:p14="http://schemas.microsoft.com/office/powerpoint/2010/main" val="354953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Penstemon</a:t>
            </a:r>
            <a:r>
              <a:rPr lang="en-US" i="1" dirty="0"/>
              <a:t> </a:t>
            </a:r>
            <a:r>
              <a:rPr lang="en-US" i="1" dirty="0" err="1"/>
              <a:t>parvulus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 name: Small </a:t>
            </a:r>
            <a:r>
              <a:rPr lang="en-US" dirty="0" err="1"/>
              <a:t>Penstemom</a:t>
            </a:r>
            <a:endParaRPr lang="en-US" dirty="0"/>
          </a:p>
          <a:p>
            <a:r>
              <a:rPr lang="en-US" dirty="0" err="1"/>
              <a:t>parvulus</a:t>
            </a:r>
            <a:r>
              <a:rPr lang="en-US" dirty="0"/>
              <a:t> – very small</a:t>
            </a:r>
          </a:p>
          <a:p>
            <a:r>
              <a:rPr lang="en-US" dirty="0"/>
              <a:t>Native perennial herb in Central and Northern </a:t>
            </a:r>
            <a:r>
              <a:rPr lang="en-US" dirty="0" err="1"/>
              <a:t>Caifornia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48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Gladiolus tenuis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31" y="693698"/>
            <a:ext cx="5262138" cy="394660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Common name: Thin Gladiolus</a:t>
            </a:r>
          </a:p>
          <a:p>
            <a:r>
              <a:rPr lang="en-US" dirty="0"/>
              <a:t>tenuis – thin, slender</a:t>
            </a:r>
          </a:p>
        </p:txBody>
      </p:sp>
    </p:spTree>
    <p:extLst>
      <p:ext uri="{BB962C8B-B14F-4D97-AF65-F5344CB8AC3E}">
        <p14:creationId xmlns:p14="http://schemas.microsoft.com/office/powerpoint/2010/main" val="229947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terms can refer to the whole plant or just parts of a plant</a:t>
            </a:r>
          </a:p>
          <a:p>
            <a:r>
              <a:rPr lang="en-US" dirty="0" err="1"/>
              <a:t>Horizontalis</a:t>
            </a:r>
            <a:r>
              <a:rPr lang="en-US" dirty="0"/>
              <a:t> - horizontal </a:t>
            </a:r>
          </a:p>
          <a:p>
            <a:r>
              <a:rPr lang="en-US" dirty="0" err="1"/>
              <a:t>Pendulus</a:t>
            </a:r>
            <a:r>
              <a:rPr lang="en-US" dirty="0"/>
              <a:t> – hanging, pendulous</a:t>
            </a:r>
          </a:p>
          <a:p>
            <a:r>
              <a:rPr lang="en-US" dirty="0" err="1"/>
              <a:t>Tortilis</a:t>
            </a:r>
            <a:r>
              <a:rPr lang="en-US" dirty="0"/>
              <a:t> - twisted</a:t>
            </a:r>
          </a:p>
          <a:p>
            <a:r>
              <a:rPr lang="en-US" dirty="0" err="1"/>
              <a:t>Tortuosus</a:t>
            </a:r>
            <a:r>
              <a:rPr lang="en-US" dirty="0"/>
              <a:t> - meandering</a:t>
            </a:r>
          </a:p>
        </p:txBody>
      </p:sp>
    </p:spTree>
    <p:extLst>
      <p:ext uri="{BB962C8B-B14F-4D97-AF65-F5344CB8AC3E}">
        <p14:creationId xmlns:p14="http://schemas.microsoft.com/office/powerpoint/2010/main" val="154012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9530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Cotoneaster </a:t>
            </a:r>
            <a:r>
              <a:rPr lang="en-US" i="1" dirty="0" err="1"/>
              <a:t>horizontalis</a:t>
            </a:r>
            <a:br>
              <a:rPr lang="en-US" i="1" dirty="0"/>
            </a:b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75" y="612774"/>
            <a:ext cx="5746537" cy="431363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86400"/>
            <a:ext cx="5373688" cy="685800"/>
          </a:xfrm>
        </p:spPr>
        <p:txBody>
          <a:bodyPr>
            <a:normAutofit/>
          </a:bodyPr>
          <a:lstStyle/>
          <a:p>
            <a:r>
              <a:rPr lang="en-US" dirty="0"/>
              <a:t>Common Name: </a:t>
            </a:r>
            <a:r>
              <a:rPr lang="en-US" dirty="0" err="1"/>
              <a:t>Rockspray</a:t>
            </a:r>
            <a:r>
              <a:rPr lang="en-US" dirty="0"/>
              <a:t> Cotoneaster</a:t>
            </a:r>
          </a:p>
          <a:p>
            <a:r>
              <a:rPr lang="en-US" dirty="0" err="1"/>
              <a:t>horizontalis</a:t>
            </a:r>
            <a:r>
              <a:rPr lang="en-US" dirty="0"/>
              <a:t> – horizontal, flat to the ground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80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Dierama</a:t>
            </a:r>
            <a:r>
              <a:rPr lang="en-US" dirty="0"/>
              <a:t> pendula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Common Names: Fairy Bell, Hair Bell, Wedding Bell, Fisherman’s wand, Fairy Wand, Angel’s Fishing Rod</a:t>
            </a:r>
          </a:p>
          <a:p>
            <a:r>
              <a:rPr lang="en-US" dirty="0"/>
              <a:t>pendula – hanging, pendulous</a:t>
            </a:r>
          </a:p>
        </p:txBody>
      </p:sp>
    </p:spTree>
    <p:extLst>
      <p:ext uri="{BB962C8B-B14F-4D97-AF65-F5344CB8AC3E}">
        <p14:creationId xmlns:p14="http://schemas.microsoft.com/office/powerpoint/2010/main" val="4117650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Vachellia</a:t>
            </a:r>
            <a:r>
              <a:rPr lang="en-US" i="1" dirty="0"/>
              <a:t> </a:t>
            </a:r>
            <a:r>
              <a:rPr lang="en-US" i="1" dirty="0" err="1"/>
              <a:t>tortilis</a:t>
            </a:r>
            <a:r>
              <a:rPr lang="en-US" dirty="0"/>
              <a:t> or </a:t>
            </a:r>
            <a:r>
              <a:rPr lang="en-US" i="1" dirty="0"/>
              <a:t>Acacia </a:t>
            </a:r>
            <a:r>
              <a:rPr lang="en-US" i="1" dirty="0" err="1"/>
              <a:t>tortilis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Common Names – Desert Umbrella Acacia, Umbrella Thorn Tree, Israeli </a:t>
            </a:r>
            <a:r>
              <a:rPr lang="en-US" dirty="0" err="1"/>
              <a:t>Babool</a:t>
            </a:r>
            <a:r>
              <a:rPr lang="en-US" dirty="0"/>
              <a:t>, etc., etc., etc.</a:t>
            </a:r>
          </a:p>
          <a:p>
            <a:r>
              <a:rPr lang="en-US" dirty="0" err="1"/>
              <a:t>tortilis</a:t>
            </a:r>
            <a:r>
              <a:rPr lang="en-US" dirty="0"/>
              <a:t> – twisted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9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Binomial Nomenclature is so helpful!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i="1" dirty="0" err="1"/>
              <a:t>Vachellia</a:t>
            </a:r>
            <a:r>
              <a:rPr lang="en-US" i="1" dirty="0"/>
              <a:t> </a:t>
            </a:r>
            <a:r>
              <a:rPr lang="en-US" i="1" dirty="0" err="1"/>
              <a:t>tortilis</a:t>
            </a:r>
            <a:r>
              <a:rPr lang="en-US" dirty="0"/>
              <a:t> is known by a wide number of common names. These include but are not limited to:</a:t>
            </a:r>
          </a:p>
          <a:p>
            <a:r>
              <a:rPr lang="en-US" dirty="0"/>
              <a:t>Afrikaans: </a:t>
            </a:r>
            <a:r>
              <a:rPr lang="en-US" i="1" dirty="0" err="1"/>
              <a:t>haak-en-steek</a:t>
            </a:r>
            <a:endParaRPr lang="en-US" dirty="0"/>
          </a:p>
          <a:p>
            <a:r>
              <a:rPr lang="en-US" dirty="0"/>
              <a:t>Arabic: </a:t>
            </a:r>
            <a:r>
              <a:rPr lang="en-US" i="1" dirty="0" err="1"/>
              <a:t>sunut</a:t>
            </a:r>
            <a:r>
              <a:rPr lang="en-US" i="1" dirty="0"/>
              <a:t>, </a:t>
            </a:r>
            <a:r>
              <a:rPr lang="en-US" i="1" dirty="0" err="1"/>
              <a:t>samar</a:t>
            </a:r>
            <a:r>
              <a:rPr lang="en-US" i="1" dirty="0"/>
              <a:t>, </a:t>
            </a:r>
            <a:r>
              <a:rPr lang="en-US" i="1" dirty="0" err="1"/>
              <a:t>sammar</a:t>
            </a:r>
            <a:r>
              <a:rPr lang="en-US" i="1" dirty="0"/>
              <a:t>, </a:t>
            </a:r>
            <a:r>
              <a:rPr lang="en-US" i="1" dirty="0" err="1"/>
              <a:t>samor</a:t>
            </a:r>
            <a:r>
              <a:rPr lang="en-US" i="1" dirty="0"/>
              <a:t>, </a:t>
            </a:r>
            <a:r>
              <a:rPr lang="en-US" i="1" dirty="0" err="1"/>
              <a:t>samra</a:t>
            </a:r>
            <a:r>
              <a:rPr lang="en-US" i="1" dirty="0"/>
              <a:t>, </a:t>
            </a:r>
            <a:r>
              <a:rPr lang="en-US" i="1" dirty="0" err="1"/>
              <a:t>sayyal</a:t>
            </a:r>
            <a:r>
              <a:rPr lang="en-US" i="1" dirty="0"/>
              <a:t>, </a:t>
            </a:r>
            <a:r>
              <a:rPr lang="en-US" i="1" dirty="0" err="1"/>
              <a:t>seyal</a:t>
            </a:r>
            <a:r>
              <a:rPr lang="en-US" i="1" dirty="0"/>
              <a:t>, </a:t>
            </a:r>
            <a:r>
              <a:rPr lang="en-US" i="1" dirty="0" err="1"/>
              <a:t>seyyal</a:t>
            </a:r>
            <a:endParaRPr lang="en-US" dirty="0"/>
          </a:p>
          <a:p>
            <a:r>
              <a:rPr lang="en-US" dirty="0"/>
              <a:t>English: </a:t>
            </a:r>
            <a:r>
              <a:rPr lang="en-US" dirty="0" err="1"/>
              <a:t>karamoja</a:t>
            </a:r>
            <a:r>
              <a:rPr lang="en-US" dirty="0"/>
              <a:t>, umbrella thorn</a:t>
            </a:r>
          </a:p>
          <a:p>
            <a:r>
              <a:rPr lang="en-US" dirty="0"/>
              <a:t>Hebrew: </a:t>
            </a:r>
            <a:r>
              <a:rPr lang="en-US" i="1" dirty="0" err="1"/>
              <a:t>shitat</a:t>
            </a:r>
            <a:r>
              <a:rPr lang="en-US" i="1" dirty="0"/>
              <a:t> </a:t>
            </a:r>
            <a:r>
              <a:rPr lang="en-US" i="1" dirty="0" err="1"/>
              <a:t>ha'sochech</a:t>
            </a:r>
            <a:endParaRPr lang="en-US" dirty="0"/>
          </a:p>
          <a:p>
            <a:r>
              <a:rPr lang="en-US" dirty="0"/>
              <a:t>Hindi: </a:t>
            </a:r>
            <a:r>
              <a:rPr lang="en-US" i="1" dirty="0"/>
              <a:t>Israeli </a:t>
            </a:r>
            <a:r>
              <a:rPr lang="en-US" i="1" dirty="0" err="1"/>
              <a:t>babool</a:t>
            </a:r>
            <a:endParaRPr lang="en-US" dirty="0"/>
          </a:p>
          <a:p>
            <a:r>
              <a:rPr lang="en-US" dirty="0"/>
              <a:t>Italian: </a:t>
            </a:r>
            <a:r>
              <a:rPr lang="en-US" i="1" dirty="0"/>
              <a:t>acacia ad </a:t>
            </a:r>
            <a:r>
              <a:rPr lang="en-US" i="1" dirty="0" err="1"/>
              <a:t>ombrello</a:t>
            </a:r>
            <a:endParaRPr lang="en-US" dirty="0"/>
          </a:p>
          <a:p>
            <a:r>
              <a:rPr lang="en-US" dirty="0"/>
              <a:t>Kamba: </a:t>
            </a:r>
            <a:r>
              <a:rPr lang="en-US" i="1" dirty="0" err="1"/>
              <a:t>mùgaa</a:t>
            </a:r>
            <a:endParaRPr lang="en-US" dirty="0"/>
          </a:p>
          <a:p>
            <a:r>
              <a:rPr lang="en-US" dirty="0"/>
              <a:t>Ndebele: </a:t>
            </a:r>
            <a:r>
              <a:rPr lang="en-US" dirty="0" err="1"/>
              <a:t>isanqawe</a:t>
            </a:r>
            <a:r>
              <a:rPr lang="en-US" dirty="0"/>
              <a:t>, </a:t>
            </a:r>
            <a:r>
              <a:rPr lang="en-US" dirty="0" err="1"/>
              <a:t>umsasane</a:t>
            </a:r>
            <a:r>
              <a:rPr lang="en-US" dirty="0"/>
              <a:t>, </a:t>
            </a:r>
            <a:r>
              <a:rPr lang="en-US" dirty="0" err="1"/>
              <a:t>umshishene</a:t>
            </a:r>
            <a:r>
              <a:rPr lang="en-US" dirty="0"/>
              <a:t>, </a:t>
            </a:r>
            <a:r>
              <a:rPr lang="en-US" dirty="0" err="1"/>
              <a:t>untshatshatsha</a:t>
            </a:r>
            <a:endParaRPr lang="en-US" dirty="0"/>
          </a:p>
          <a:p>
            <a:r>
              <a:rPr lang="en-US" dirty="0"/>
              <a:t>Nyanja: </a:t>
            </a:r>
            <a:r>
              <a:rPr lang="en-US" i="1" dirty="0" err="1"/>
              <a:t>mzunga</a:t>
            </a:r>
            <a:r>
              <a:rPr lang="en-US" i="1" dirty="0"/>
              <a:t>, </a:t>
            </a:r>
            <a:r>
              <a:rPr lang="en-US" i="1" dirty="0" err="1"/>
              <a:t>nsangu</a:t>
            </a:r>
            <a:r>
              <a:rPr lang="en-US" i="1" dirty="0"/>
              <a:t>, </a:t>
            </a:r>
            <a:r>
              <a:rPr lang="en-US" i="1" dirty="0" err="1"/>
              <a:t>nsangunsangu</a:t>
            </a:r>
            <a:r>
              <a:rPr lang="en-US" i="1" dirty="0"/>
              <a:t>, </a:t>
            </a:r>
            <a:r>
              <a:rPr lang="en-US" i="1" dirty="0" err="1"/>
              <a:t>nyoswa</a:t>
            </a:r>
            <a:endParaRPr lang="en-US" dirty="0"/>
          </a:p>
          <a:p>
            <a:r>
              <a:rPr lang="en-US" dirty="0"/>
              <a:t>Samburu: </a:t>
            </a:r>
            <a:r>
              <a:rPr lang="en-US" i="1" dirty="0" err="1"/>
              <a:t>ltepes</a:t>
            </a:r>
            <a:endParaRPr lang="en-US" dirty="0"/>
          </a:p>
          <a:p>
            <a:r>
              <a:rPr lang="en-US" dirty="0"/>
              <a:t>Somali: </a:t>
            </a:r>
            <a:r>
              <a:rPr lang="en-US" i="1" dirty="0" err="1"/>
              <a:t>qudhac</a:t>
            </a:r>
            <a:endParaRPr lang="en-US" dirty="0"/>
          </a:p>
          <a:p>
            <a:r>
              <a:rPr lang="en-US" dirty="0"/>
              <a:t>Spanish: </a:t>
            </a:r>
            <a:r>
              <a:rPr lang="en-US" i="1" dirty="0"/>
              <a:t>Acacia de </a:t>
            </a:r>
            <a:r>
              <a:rPr lang="en-US" i="1" dirty="0" err="1"/>
              <a:t>copa</a:t>
            </a:r>
            <a:r>
              <a:rPr lang="en-US" i="1" dirty="0"/>
              <a:t> </a:t>
            </a:r>
            <a:r>
              <a:rPr lang="en-US" i="1" dirty="0" err="1"/>
              <a:t>plana</a:t>
            </a:r>
            <a:endParaRPr lang="en-US" dirty="0"/>
          </a:p>
          <a:p>
            <a:r>
              <a:rPr lang="en-US" dirty="0"/>
              <a:t>Swahili: </a:t>
            </a:r>
            <a:r>
              <a:rPr lang="en-US" i="1" dirty="0" err="1"/>
              <a:t>mgunga</a:t>
            </a:r>
            <a:r>
              <a:rPr lang="en-US" i="1" dirty="0"/>
              <a:t>, </a:t>
            </a:r>
            <a:r>
              <a:rPr lang="en-US" i="1" dirty="0" err="1"/>
              <a:t>mugumba</a:t>
            </a:r>
            <a:r>
              <a:rPr lang="en-US" i="1" dirty="0"/>
              <a:t>, </a:t>
            </a:r>
            <a:r>
              <a:rPr lang="en-US" i="1" dirty="0" err="1"/>
              <a:t>munga</a:t>
            </a:r>
            <a:endParaRPr lang="en-US" dirty="0"/>
          </a:p>
          <a:p>
            <a:r>
              <a:rPr lang="en-US" dirty="0"/>
              <a:t>Tigrigna: </a:t>
            </a:r>
            <a:r>
              <a:rPr lang="en-US" i="1" dirty="0" err="1"/>
              <a:t>akba</a:t>
            </a:r>
            <a:r>
              <a:rPr lang="en-US" i="1" dirty="0"/>
              <a:t>, </a:t>
            </a:r>
            <a:r>
              <a:rPr lang="en-US" i="1" dirty="0" err="1"/>
              <a:t>akiba</a:t>
            </a:r>
            <a:r>
              <a:rPr lang="en-US" i="1" dirty="0"/>
              <a:t>, </a:t>
            </a:r>
            <a:r>
              <a:rPr lang="en-US" i="1" dirty="0" err="1"/>
              <a:t>alla</a:t>
            </a:r>
            <a:r>
              <a:rPr lang="en-US" i="1" dirty="0"/>
              <a:t>, </a:t>
            </a:r>
            <a:r>
              <a:rPr lang="en-US" i="1" dirty="0" err="1"/>
              <a:t>aqba</a:t>
            </a:r>
            <a:endParaRPr lang="en-US" dirty="0"/>
          </a:p>
          <a:p>
            <a:r>
              <a:rPr lang="en-US" dirty="0"/>
              <a:t>Tongan: </a:t>
            </a:r>
            <a:r>
              <a:rPr lang="en-US" i="1" dirty="0" err="1"/>
              <a:t>mukoka</a:t>
            </a:r>
            <a:r>
              <a:rPr lang="en-US" i="1" dirty="0"/>
              <a:t>, </a:t>
            </a:r>
            <a:r>
              <a:rPr lang="en-US" i="1" dirty="0" err="1"/>
              <a:t>muzungu</a:t>
            </a:r>
            <a:r>
              <a:rPr lang="en-US" i="1" dirty="0"/>
              <a:t>, </a:t>
            </a:r>
            <a:r>
              <a:rPr lang="en-US" i="1" dirty="0" err="1"/>
              <a:t>ngoka</a:t>
            </a:r>
            <a:endParaRPr lang="en-US" dirty="0"/>
          </a:p>
          <a:p>
            <a:r>
              <a:rPr lang="en-US" dirty="0"/>
              <a:t>Tswana: </a:t>
            </a:r>
            <a:r>
              <a:rPr lang="en-US" i="1" dirty="0" err="1"/>
              <a:t>mosu</a:t>
            </a:r>
            <a:r>
              <a:rPr lang="en-US" i="1" dirty="0"/>
              <a:t>, </a:t>
            </a:r>
            <a:r>
              <a:rPr lang="en-US" i="1" dirty="0" err="1"/>
              <a:t>mosunyana</a:t>
            </a:r>
            <a:endParaRPr lang="en-US" dirty="0"/>
          </a:p>
          <a:p>
            <a:r>
              <a:rPr lang="en-US" dirty="0"/>
              <a:t>Wolof: </a:t>
            </a:r>
            <a:r>
              <a:rPr lang="en-US" i="1" dirty="0" err="1"/>
              <a:t>séng</a:t>
            </a:r>
            <a:endParaRPr lang="en-US" dirty="0"/>
          </a:p>
          <a:p>
            <a:r>
              <a:rPr lang="en-US" dirty="0"/>
              <a:t>Zulu: </a:t>
            </a:r>
            <a:r>
              <a:rPr lang="en-US" i="1" dirty="0" err="1"/>
              <a:t>umSasane</a:t>
            </a:r>
            <a:endParaRPr lang="en-US" dirty="0"/>
          </a:p>
          <a:p>
            <a:r>
              <a:rPr lang="en-US" dirty="0"/>
              <a:t>Oromo: </a:t>
            </a:r>
            <a:r>
              <a:rPr lang="en-US" i="1" dirty="0" err="1"/>
              <a:t>Lafto</a:t>
            </a:r>
            <a:endParaRPr lang="en-US" dirty="0"/>
          </a:p>
          <a:p>
            <a:r>
              <a:rPr lang="en-US" dirty="0"/>
              <a:t>Amharic: </a:t>
            </a:r>
            <a:r>
              <a:rPr lang="en-US" i="1" dirty="0" err="1"/>
              <a:t>Grar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79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800600"/>
            <a:ext cx="5486400" cy="566738"/>
          </a:xfrm>
        </p:spPr>
        <p:txBody>
          <a:bodyPr/>
          <a:lstStyle/>
          <a:p>
            <a:r>
              <a:rPr lang="en-US" i="1" dirty="0"/>
              <a:t>Cereus </a:t>
            </a:r>
            <a:r>
              <a:rPr lang="en-US" i="1" dirty="0" err="1"/>
              <a:t>peruvianus</a:t>
            </a:r>
            <a:r>
              <a:rPr lang="en-US" i="1" dirty="0"/>
              <a:t> </a:t>
            </a:r>
            <a:r>
              <a:rPr lang="en-US" i="1" dirty="0" err="1"/>
              <a:t>tortuosus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7" b="807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Common Names: Twisted Cereus, Spiraled Cereus, Contorted Cereus ‘Spiralis’</a:t>
            </a:r>
          </a:p>
          <a:p>
            <a:r>
              <a:rPr lang="en-US" dirty="0" err="1"/>
              <a:t>tortuosus</a:t>
            </a:r>
            <a:r>
              <a:rPr lang="en-US" dirty="0"/>
              <a:t> - twisted</a:t>
            </a:r>
          </a:p>
        </p:txBody>
      </p:sp>
    </p:spTree>
    <p:extLst>
      <p:ext uri="{BB962C8B-B14F-4D97-AF65-F5344CB8AC3E}">
        <p14:creationId xmlns:p14="http://schemas.microsoft.com/office/powerpoint/2010/main" val="1544806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 case you wanted to start growing one…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5" r="1256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3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FOR TEXTURE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These terms describe the way a plant looks and/ or feels to the touch:</a:t>
            </a:r>
          </a:p>
          <a:p>
            <a:pPr marL="0" indent="0">
              <a:buNone/>
            </a:pPr>
            <a:r>
              <a:rPr lang="en-US" dirty="0"/>
              <a:t>barbatus – bearded</a:t>
            </a:r>
          </a:p>
          <a:p>
            <a:pPr marL="0" indent="0">
              <a:buNone/>
            </a:pPr>
            <a:r>
              <a:rPr lang="en-US" dirty="0" err="1"/>
              <a:t>hirsutus</a:t>
            </a:r>
            <a:r>
              <a:rPr lang="en-US" dirty="0"/>
              <a:t> – hairy </a:t>
            </a:r>
          </a:p>
          <a:p>
            <a:pPr marL="0" indent="0">
              <a:buNone/>
            </a:pPr>
            <a:r>
              <a:rPr lang="en-US" dirty="0" err="1"/>
              <a:t>lanatus</a:t>
            </a:r>
            <a:r>
              <a:rPr lang="en-US" dirty="0"/>
              <a:t> - wooly</a:t>
            </a:r>
          </a:p>
          <a:p>
            <a:pPr marL="0" indent="0">
              <a:buNone/>
            </a:pPr>
            <a:r>
              <a:rPr lang="en-US" dirty="0" err="1"/>
              <a:t>rugosus</a:t>
            </a:r>
            <a:r>
              <a:rPr lang="en-US" dirty="0"/>
              <a:t>  - wrinkled</a:t>
            </a:r>
          </a:p>
        </p:txBody>
      </p:sp>
    </p:spTree>
    <p:extLst>
      <p:ext uri="{BB962C8B-B14F-4D97-AF65-F5344CB8AC3E}">
        <p14:creationId xmlns:p14="http://schemas.microsoft.com/office/powerpoint/2010/main" val="2270104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FRAGRANCE &amp; TASTE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specific epithets refer to appearance but sometimes the fragrance or taste of a plant deserves attention.</a:t>
            </a:r>
          </a:p>
          <a:p>
            <a:pPr marL="0" indent="0">
              <a:buNone/>
            </a:pPr>
            <a:r>
              <a:rPr lang="en-US" dirty="0" err="1"/>
              <a:t>Citrodorus</a:t>
            </a:r>
            <a:r>
              <a:rPr lang="en-US" dirty="0"/>
              <a:t> – lemon-scented</a:t>
            </a:r>
          </a:p>
          <a:p>
            <a:pPr marL="0" indent="0">
              <a:buNone/>
            </a:pPr>
            <a:r>
              <a:rPr lang="en-US" dirty="0" err="1"/>
              <a:t>Foetidus</a:t>
            </a:r>
            <a:r>
              <a:rPr lang="en-US" dirty="0"/>
              <a:t> – stinking, </a:t>
            </a:r>
            <a:r>
              <a:rPr lang="en-US" dirty="0" err="1"/>
              <a:t>foetid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Inebrians</a:t>
            </a:r>
            <a:r>
              <a:rPr lang="en-US" dirty="0"/>
              <a:t> –inebriating, intoxicating</a:t>
            </a:r>
          </a:p>
          <a:p>
            <a:pPr marL="0" indent="0">
              <a:buNone/>
            </a:pPr>
            <a:r>
              <a:rPr lang="en-US" dirty="0" err="1"/>
              <a:t>Saccharinum</a:t>
            </a:r>
            <a:r>
              <a:rPr lang="en-US" dirty="0"/>
              <a:t> – sweet, sugary</a:t>
            </a:r>
          </a:p>
          <a:p>
            <a:pPr marL="0" indent="0">
              <a:buNone/>
            </a:pPr>
            <a:r>
              <a:rPr lang="en-US" dirty="0" err="1"/>
              <a:t>Succulentus</a:t>
            </a:r>
            <a:r>
              <a:rPr lang="en-US" dirty="0"/>
              <a:t> – succulent, juicy</a:t>
            </a:r>
          </a:p>
        </p:txBody>
      </p:sp>
    </p:spTree>
    <p:extLst>
      <p:ext uri="{BB962C8B-B14F-4D97-AF65-F5344CB8AC3E}">
        <p14:creationId xmlns:p14="http://schemas.microsoft.com/office/powerpoint/2010/main" val="530991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Thymus </a:t>
            </a:r>
            <a:r>
              <a:rPr lang="en-US" i="1" dirty="0" err="1"/>
              <a:t>citrodorus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r="82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Common Name: Lemon Thyme or Citrus Thyme</a:t>
            </a:r>
          </a:p>
          <a:p>
            <a:r>
              <a:rPr lang="en-US" dirty="0" err="1"/>
              <a:t>citrodorus</a:t>
            </a:r>
            <a:r>
              <a:rPr lang="en-US" dirty="0"/>
              <a:t> – lemon-scented</a:t>
            </a:r>
          </a:p>
        </p:txBody>
      </p:sp>
    </p:spTree>
    <p:extLst>
      <p:ext uri="{BB962C8B-B14F-4D97-AF65-F5344CB8AC3E}">
        <p14:creationId xmlns:p14="http://schemas.microsoft.com/office/powerpoint/2010/main" val="4201515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Symplocarpus</a:t>
            </a:r>
            <a:r>
              <a:rPr lang="en-US" i="1" dirty="0"/>
              <a:t> </a:t>
            </a:r>
            <a:r>
              <a:rPr lang="en-US" i="1" dirty="0" err="1"/>
              <a:t>foetidus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" b="212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Common Names: Skunk Cabbage, Eastern Skunk Cabbage, Swamp Cabbage, </a:t>
            </a:r>
            <a:r>
              <a:rPr lang="en-US" dirty="0" err="1"/>
              <a:t>Clumpfoot</a:t>
            </a:r>
            <a:r>
              <a:rPr lang="en-US" dirty="0"/>
              <a:t> Cabbage, Meadow Cabbage, </a:t>
            </a:r>
            <a:r>
              <a:rPr lang="en-US" dirty="0" err="1"/>
              <a:t>Foetid</a:t>
            </a:r>
            <a:r>
              <a:rPr lang="en-US" dirty="0"/>
              <a:t> </a:t>
            </a:r>
            <a:r>
              <a:rPr lang="en-US" dirty="0" err="1"/>
              <a:t>Pothos</a:t>
            </a:r>
            <a:r>
              <a:rPr lang="en-US" dirty="0"/>
              <a:t> and Polecat Weed</a:t>
            </a:r>
          </a:p>
          <a:p>
            <a:r>
              <a:rPr lang="en-US" dirty="0"/>
              <a:t>Bruising the leaves gives off a skunk-like smell.</a:t>
            </a:r>
          </a:p>
          <a:p>
            <a:r>
              <a:rPr lang="en-US" dirty="0" err="1"/>
              <a:t>foetidus</a:t>
            </a:r>
            <a:r>
              <a:rPr lang="en-US" dirty="0"/>
              <a:t> – stinking, </a:t>
            </a:r>
            <a:r>
              <a:rPr lang="en-US" dirty="0" err="1"/>
              <a:t>foetid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058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Symplocarpus</a:t>
            </a:r>
            <a:r>
              <a:rPr lang="en-US" i="1" dirty="0"/>
              <a:t> </a:t>
            </a:r>
            <a:r>
              <a:rPr lang="en-US" i="1" dirty="0" err="1"/>
              <a:t>foetidus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" b="135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Thermogenic properties of this plant enable it to generate temperatures between 27 – 63 degrees Fahrenheit higher than the surrounding air temperature.</a:t>
            </a:r>
          </a:p>
        </p:txBody>
      </p:sp>
    </p:spTree>
    <p:extLst>
      <p:ext uri="{BB962C8B-B14F-4D97-AF65-F5344CB8AC3E}">
        <p14:creationId xmlns:p14="http://schemas.microsoft.com/office/powerpoint/2010/main" val="4162423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Lagochilus</a:t>
            </a:r>
            <a:r>
              <a:rPr lang="en-US" i="1" dirty="0"/>
              <a:t> </a:t>
            </a:r>
            <a:r>
              <a:rPr lang="en-US" i="1" dirty="0" err="1"/>
              <a:t>inebrians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76" y="612775"/>
            <a:ext cx="3080824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Common Names: Inebriating Mint, Intoxicating Mint, Turkistan Mint, Intoxicating Hare’s Lip</a:t>
            </a:r>
          </a:p>
          <a:p>
            <a:r>
              <a:rPr lang="en-US" dirty="0" err="1"/>
              <a:t>inebrians</a:t>
            </a:r>
            <a:r>
              <a:rPr lang="en-US" dirty="0"/>
              <a:t> – inebriating, intoxicating</a:t>
            </a:r>
          </a:p>
          <a:p>
            <a:endParaRPr lang="en-US" dirty="0"/>
          </a:p>
          <a:p>
            <a:r>
              <a:rPr lang="en-US" dirty="0"/>
              <a:t>Used for its intoxicating properties when made into a tea with sugar and/or honey by Tajik, Tartar, Turkoman and Uzbek tribesmen.</a:t>
            </a:r>
          </a:p>
        </p:txBody>
      </p:sp>
    </p:spTree>
    <p:extLst>
      <p:ext uri="{BB962C8B-B14F-4D97-AF65-F5344CB8AC3E}">
        <p14:creationId xmlns:p14="http://schemas.microsoft.com/office/powerpoint/2010/main" val="11301598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Acer </a:t>
            </a:r>
            <a:r>
              <a:rPr lang="en-US" i="1" dirty="0" err="1"/>
              <a:t>saccharinum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93" y="612775"/>
            <a:ext cx="3061989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 Names: Silver Maple, Soft Maple, River Maple, Water Maple</a:t>
            </a:r>
          </a:p>
          <a:p>
            <a:r>
              <a:rPr lang="en-US" dirty="0" err="1"/>
              <a:t>saccharinum</a:t>
            </a:r>
            <a:r>
              <a:rPr lang="en-US" dirty="0"/>
              <a:t> – sweet, sugary</a:t>
            </a:r>
          </a:p>
          <a:p>
            <a:r>
              <a:rPr lang="en-US" dirty="0"/>
              <a:t>Named for its light, semi-sweet sap….not to be confused with…</a:t>
            </a:r>
          </a:p>
        </p:txBody>
      </p:sp>
    </p:spTree>
    <p:extLst>
      <p:ext uri="{BB962C8B-B14F-4D97-AF65-F5344CB8AC3E}">
        <p14:creationId xmlns:p14="http://schemas.microsoft.com/office/powerpoint/2010/main" val="2417222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Acer </a:t>
            </a:r>
            <a:r>
              <a:rPr lang="en-US" i="1" dirty="0" err="1"/>
              <a:t>saccharum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Common Names: Sugar Maple, Rock Maple</a:t>
            </a:r>
          </a:p>
          <a:p>
            <a:r>
              <a:rPr lang="en-US" dirty="0" err="1"/>
              <a:t>saccharum</a:t>
            </a:r>
            <a:r>
              <a:rPr lang="en-US" dirty="0"/>
              <a:t> – sugar</a:t>
            </a:r>
          </a:p>
          <a:p>
            <a:r>
              <a:rPr lang="en-US" dirty="0" err="1"/>
              <a:t>Saccharum</a:t>
            </a:r>
            <a:r>
              <a:rPr lang="en-US" dirty="0"/>
              <a:t> is the genus name for sugarcane. The sap of </a:t>
            </a:r>
            <a:r>
              <a:rPr lang="en-US" i="1" dirty="0"/>
              <a:t>Acer </a:t>
            </a:r>
            <a:r>
              <a:rPr lang="en-US" i="1" dirty="0" err="1"/>
              <a:t>saccharum</a:t>
            </a:r>
            <a:r>
              <a:rPr lang="en-US" i="1" dirty="0"/>
              <a:t> </a:t>
            </a:r>
            <a:r>
              <a:rPr lang="en-US" dirty="0"/>
              <a:t>is sweeter and better for syrup making than that of </a:t>
            </a:r>
            <a:r>
              <a:rPr lang="en-US" i="1" dirty="0"/>
              <a:t>Acer </a:t>
            </a:r>
            <a:r>
              <a:rPr lang="en-US" i="1" dirty="0" err="1"/>
              <a:t>saccharinum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620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Lupinus</a:t>
            </a:r>
            <a:r>
              <a:rPr lang="en-US" i="1" dirty="0"/>
              <a:t> </a:t>
            </a:r>
            <a:r>
              <a:rPr lang="en-US" i="1" dirty="0" err="1"/>
              <a:t>succulentus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Common Names: </a:t>
            </a:r>
            <a:r>
              <a:rPr lang="en-US" dirty="0" err="1"/>
              <a:t>Hollowleaf</a:t>
            </a:r>
            <a:r>
              <a:rPr lang="en-US" dirty="0"/>
              <a:t> Annual Lupine, Arroyo Lupine, Succulent Lupine</a:t>
            </a:r>
          </a:p>
          <a:p>
            <a:r>
              <a:rPr lang="en-US" dirty="0" err="1"/>
              <a:t>succulentus</a:t>
            </a:r>
            <a:r>
              <a:rPr lang="en-US" dirty="0"/>
              <a:t> – succulent, juicy</a:t>
            </a:r>
          </a:p>
          <a:p>
            <a:r>
              <a:rPr lang="en-US" dirty="0"/>
              <a:t>Leaflets are unusually wide, almost succulent in nature.  Plant favors soil with high moisture content.</a:t>
            </a:r>
          </a:p>
        </p:txBody>
      </p:sp>
    </p:spTree>
    <p:extLst>
      <p:ext uri="{BB962C8B-B14F-4D97-AF65-F5344CB8AC3E}">
        <p14:creationId xmlns:p14="http://schemas.microsoft.com/office/powerpoint/2010/main" val="866532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TIME??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Flowering Time</a:t>
            </a:r>
          </a:p>
          <a:p>
            <a:r>
              <a:rPr lang="en-US" dirty="0"/>
              <a:t>Mountainous Habitats</a:t>
            </a:r>
          </a:p>
          <a:p>
            <a:r>
              <a:rPr lang="en-US" dirty="0"/>
              <a:t>Woodland Habitats</a:t>
            </a:r>
          </a:p>
          <a:p>
            <a:r>
              <a:rPr lang="en-US" dirty="0"/>
              <a:t>Open Land Habitats</a:t>
            </a:r>
          </a:p>
          <a:p>
            <a:r>
              <a:rPr lang="en-US" dirty="0"/>
              <a:t>Wetland Habitats</a:t>
            </a:r>
          </a:p>
        </p:txBody>
      </p:sp>
    </p:spTree>
    <p:extLst>
      <p:ext uri="{BB962C8B-B14F-4D97-AF65-F5344CB8AC3E}">
        <p14:creationId xmlns:p14="http://schemas.microsoft.com/office/powerpoint/2010/main" val="242037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8"/>
          </a:xfrm>
        </p:spPr>
        <p:txBody>
          <a:bodyPr/>
          <a:lstStyle/>
          <a:p>
            <a:r>
              <a:rPr lang="en-US" i="1" dirty="0"/>
              <a:t>Dianthus barbatus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 name – Sweet William</a:t>
            </a:r>
          </a:p>
          <a:p>
            <a:r>
              <a:rPr lang="en-US" dirty="0"/>
              <a:t>barbatus – bearded </a:t>
            </a:r>
          </a:p>
          <a:p>
            <a:r>
              <a:rPr lang="en-US" dirty="0"/>
              <a:t>Named for the “bearded” growth in the flower center</a:t>
            </a:r>
          </a:p>
        </p:txBody>
      </p:sp>
    </p:spTree>
    <p:extLst>
      <p:ext uri="{BB962C8B-B14F-4D97-AF65-F5344CB8AC3E}">
        <p14:creationId xmlns:p14="http://schemas.microsoft.com/office/powerpoint/2010/main" val="2799691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Dorycnium</a:t>
            </a:r>
            <a:r>
              <a:rPr lang="en-US" i="1" dirty="0"/>
              <a:t> </a:t>
            </a:r>
            <a:r>
              <a:rPr lang="en-US" i="1" dirty="0" err="1"/>
              <a:t>hirsutum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2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Common names: Hairy Canary Flower, Canary Clover, or Hairy Canary Clover</a:t>
            </a:r>
          </a:p>
          <a:p>
            <a:r>
              <a:rPr lang="en-US" dirty="0" err="1"/>
              <a:t>hirsutum</a:t>
            </a:r>
            <a:r>
              <a:rPr lang="en-US" dirty="0"/>
              <a:t> – hairy, shaggy or bristly </a:t>
            </a:r>
          </a:p>
        </p:txBody>
      </p:sp>
    </p:spTree>
    <p:extLst>
      <p:ext uri="{BB962C8B-B14F-4D97-AF65-F5344CB8AC3E}">
        <p14:creationId xmlns:p14="http://schemas.microsoft.com/office/powerpoint/2010/main" val="91034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Heliotropium</a:t>
            </a:r>
            <a:r>
              <a:rPr lang="en-US" i="1" dirty="0"/>
              <a:t> </a:t>
            </a:r>
            <a:r>
              <a:rPr lang="en-US" i="1" dirty="0" err="1"/>
              <a:t>hirsutissinum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" b="19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/>
              <a:t>hirsutissinum</a:t>
            </a:r>
            <a:r>
              <a:rPr lang="en-US" dirty="0"/>
              <a:t> – VERY hairy</a:t>
            </a:r>
          </a:p>
        </p:txBody>
      </p:sp>
    </p:spTree>
    <p:extLst>
      <p:ext uri="{BB962C8B-B14F-4D97-AF65-F5344CB8AC3E}">
        <p14:creationId xmlns:p14="http://schemas.microsoft.com/office/powerpoint/2010/main" val="171926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Digitalis </a:t>
            </a:r>
            <a:r>
              <a:rPr lang="en-US" i="1" dirty="0" err="1"/>
              <a:t>lanata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Common names: Wooly foxglove, Grecian foxglove</a:t>
            </a:r>
          </a:p>
          <a:p>
            <a:r>
              <a:rPr lang="en-US" dirty="0" err="1"/>
              <a:t>lanata</a:t>
            </a:r>
            <a:r>
              <a:rPr lang="en-US" dirty="0"/>
              <a:t> – wooly</a:t>
            </a:r>
          </a:p>
          <a:p>
            <a:r>
              <a:rPr lang="en-US" dirty="0"/>
              <a:t>This plant is covered with white hairs on the underside of the leaves and on flowers and stems</a:t>
            </a:r>
          </a:p>
        </p:txBody>
      </p:sp>
    </p:spTree>
    <p:extLst>
      <p:ext uri="{BB962C8B-B14F-4D97-AF65-F5344CB8AC3E}">
        <p14:creationId xmlns:p14="http://schemas.microsoft.com/office/powerpoint/2010/main" val="255744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Rosa </a:t>
            </a:r>
            <a:r>
              <a:rPr lang="en-US" i="1" dirty="0" err="1"/>
              <a:t>rugosa</a:t>
            </a:r>
            <a:endParaRPr lang="en-US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Common names: red Japanese Rose, </a:t>
            </a:r>
            <a:r>
              <a:rPr lang="en-US" dirty="0" err="1"/>
              <a:t>Rugosa</a:t>
            </a:r>
            <a:r>
              <a:rPr lang="en-US" dirty="0"/>
              <a:t> Rose, Beach Rose, or </a:t>
            </a:r>
            <a:r>
              <a:rPr lang="en-US" dirty="0" err="1"/>
              <a:t>Ramanas</a:t>
            </a:r>
            <a:r>
              <a:rPr lang="en-US" dirty="0"/>
              <a:t> Rose</a:t>
            </a:r>
          </a:p>
          <a:p>
            <a:r>
              <a:rPr lang="en-US" dirty="0" err="1"/>
              <a:t>rugosa</a:t>
            </a:r>
            <a:r>
              <a:rPr lang="en-US" dirty="0"/>
              <a:t> - wrinkled</a:t>
            </a:r>
          </a:p>
        </p:txBody>
      </p:sp>
    </p:spTree>
    <p:extLst>
      <p:ext uri="{BB962C8B-B14F-4D97-AF65-F5344CB8AC3E}">
        <p14:creationId xmlns:p14="http://schemas.microsoft.com/office/powerpoint/2010/main" val="429390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Maximus – largest</a:t>
            </a:r>
          </a:p>
          <a:p>
            <a:r>
              <a:rPr lang="en-US" dirty="0" err="1"/>
              <a:t>Obesus</a:t>
            </a:r>
            <a:r>
              <a:rPr lang="en-US" dirty="0"/>
              <a:t> – fat, succulent</a:t>
            </a:r>
          </a:p>
          <a:p>
            <a:r>
              <a:rPr lang="en-US" dirty="0" err="1"/>
              <a:t>Parvulus</a:t>
            </a:r>
            <a:r>
              <a:rPr lang="en-US" dirty="0"/>
              <a:t> – very small</a:t>
            </a:r>
          </a:p>
          <a:p>
            <a:r>
              <a:rPr lang="en-US" dirty="0"/>
              <a:t>Tenuis – thin, slender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4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Rudbeckia</a:t>
            </a:r>
            <a:r>
              <a:rPr lang="en-US" i="1" dirty="0"/>
              <a:t> maxima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6" b="2188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Name:  Giant Coneflower, Large Coneflower, Cabbage Leaf Coneflower</a:t>
            </a:r>
          </a:p>
          <a:p>
            <a:r>
              <a:rPr lang="en-US" dirty="0"/>
              <a:t>maximus - largest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55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672</Words>
  <Application>Microsoft Office PowerPoint</Application>
  <PresentationFormat>On-screen Show (4:3)</PresentationFormat>
  <Paragraphs>129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LATIN FOR GARDENERS III</vt:lpstr>
      <vt:lpstr>TERMS FOR TEXTURE</vt:lpstr>
      <vt:lpstr>Dianthus barbatus</vt:lpstr>
      <vt:lpstr>Dorycnium hirsutum</vt:lpstr>
      <vt:lpstr>Heliotropium hirsutissinum</vt:lpstr>
      <vt:lpstr>Digitalis lanata</vt:lpstr>
      <vt:lpstr>Rosa rugosa</vt:lpstr>
      <vt:lpstr>SIZE</vt:lpstr>
      <vt:lpstr>Rudbeckia maxima</vt:lpstr>
      <vt:lpstr>Narcissus obesus</vt:lpstr>
      <vt:lpstr>Penstemon parvulus</vt:lpstr>
      <vt:lpstr>Gladiolus tenuis</vt:lpstr>
      <vt:lpstr>DIRECTION</vt:lpstr>
      <vt:lpstr>Cotoneaster horizontalis </vt:lpstr>
      <vt:lpstr>Dierama pendula</vt:lpstr>
      <vt:lpstr>Vachellia tortilis or Acacia tortilis</vt:lpstr>
      <vt:lpstr>Why Binomial Nomenclature is so helpful!</vt:lpstr>
      <vt:lpstr>Cereus peruvianus tortuosus</vt:lpstr>
      <vt:lpstr>In case you wanted to start growing one…</vt:lpstr>
      <vt:lpstr>FRAGRANCE &amp; TASTE</vt:lpstr>
      <vt:lpstr>Thymus citrodorus</vt:lpstr>
      <vt:lpstr>Symplocarpus foetidus</vt:lpstr>
      <vt:lpstr>Symplocarpus foetidus</vt:lpstr>
      <vt:lpstr>Lagochilus inebrians</vt:lpstr>
      <vt:lpstr>Acer saccharinum</vt:lpstr>
      <vt:lpstr>Acer saccharum</vt:lpstr>
      <vt:lpstr>Lupinus succulentus</vt:lpstr>
      <vt:lpstr>NEXT TIME??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FOR GARDENERS</dc:title>
  <dc:creator>Roxanne</dc:creator>
  <cp:lastModifiedBy>kim bishop HayburnerLive</cp:lastModifiedBy>
  <cp:revision>41</cp:revision>
  <dcterms:created xsi:type="dcterms:W3CDTF">2018-12-31T23:09:59Z</dcterms:created>
  <dcterms:modified xsi:type="dcterms:W3CDTF">2019-04-23T22:11:17Z</dcterms:modified>
</cp:coreProperties>
</file>