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84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4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2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1ACE-6770-40CA-ACAD-4C5511BA74D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4181-AC6D-4DBA-91EF-E65D91E91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0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LATIN </a:t>
            </a:r>
            <a:r>
              <a:rPr lang="en-US"/>
              <a:t>FOR GARDENERS IV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FLOWERING TIME</a:t>
            </a:r>
          </a:p>
          <a:p>
            <a:r>
              <a:rPr lang="en-US" dirty="0"/>
              <a:t>HABITAT</a:t>
            </a:r>
          </a:p>
        </p:txBody>
      </p:sp>
    </p:spTree>
    <p:extLst>
      <p:ext uri="{BB962C8B-B14F-4D97-AF65-F5344CB8AC3E}">
        <p14:creationId xmlns:p14="http://schemas.microsoft.com/office/powerpoint/2010/main" val="91791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MOUNTAINOUS HABITAT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algidus</a:t>
            </a:r>
            <a:r>
              <a:rPr lang="en-US" dirty="0"/>
              <a:t> – cold, mountainous</a:t>
            </a:r>
          </a:p>
          <a:p>
            <a:pPr marL="457200" lvl="1" indent="0">
              <a:buNone/>
            </a:pPr>
            <a:r>
              <a:rPr lang="en-US" dirty="0" err="1"/>
              <a:t>frigidus</a:t>
            </a:r>
            <a:r>
              <a:rPr lang="en-US" dirty="0"/>
              <a:t> – growing in cold habitats</a:t>
            </a:r>
          </a:p>
          <a:p>
            <a:pPr marL="457200" lvl="1" indent="0">
              <a:buNone/>
            </a:pPr>
            <a:r>
              <a:rPr lang="en-US" dirty="0" err="1"/>
              <a:t>saxatilis</a:t>
            </a:r>
            <a:r>
              <a:rPr lang="en-US" dirty="0"/>
              <a:t> – growing on rocks</a:t>
            </a:r>
          </a:p>
          <a:p>
            <a:pPr marL="457200" lvl="1" indent="0">
              <a:buNone/>
            </a:pPr>
            <a:r>
              <a:rPr lang="en-US" dirty="0" err="1"/>
              <a:t>convallaria</a:t>
            </a:r>
            <a:r>
              <a:rPr lang="en-US" dirty="0"/>
              <a:t> – growing in valleys</a:t>
            </a:r>
          </a:p>
        </p:txBody>
      </p:sp>
    </p:spTree>
    <p:extLst>
      <p:ext uri="{BB962C8B-B14F-4D97-AF65-F5344CB8AC3E}">
        <p14:creationId xmlns:p14="http://schemas.microsoft.com/office/powerpoint/2010/main" val="338287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Erigeron </a:t>
            </a:r>
            <a:r>
              <a:rPr lang="en-US" i="1" dirty="0" err="1"/>
              <a:t>algidus</a:t>
            </a:r>
            <a:br>
              <a:rPr lang="en-US" i="1" dirty="0"/>
            </a:br>
            <a:r>
              <a:rPr lang="en-US" dirty="0" err="1"/>
              <a:t>algidus</a:t>
            </a:r>
            <a:r>
              <a:rPr lang="en-US" dirty="0"/>
              <a:t> – cold, mountainous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 – Stalked Fleabane</a:t>
            </a:r>
          </a:p>
          <a:p>
            <a:r>
              <a:rPr lang="en-US" dirty="0"/>
              <a:t>Flowering plant native to the High Sierra and peaks of western Nevada and eastern California</a:t>
            </a:r>
          </a:p>
        </p:txBody>
      </p:sp>
    </p:spTree>
    <p:extLst>
      <p:ext uri="{BB962C8B-B14F-4D97-AF65-F5344CB8AC3E}">
        <p14:creationId xmlns:p14="http://schemas.microsoft.com/office/powerpoint/2010/main" val="135182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Ranunculus </a:t>
            </a:r>
            <a:r>
              <a:rPr lang="en-US" i="1" dirty="0" err="1"/>
              <a:t>glacialis</a:t>
            </a:r>
            <a:br>
              <a:rPr lang="en-US" i="1" dirty="0"/>
            </a:br>
            <a:r>
              <a:rPr lang="en-US" dirty="0" err="1"/>
              <a:t>glacialis</a:t>
            </a:r>
            <a:r>
              <a:rPr lang="en-US" dirty="0"/>
              <a:t> – of icy habitats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Common Names: Glacier Buttercup, Glacier Crowfoot</a:t>
            </a:r>
          </a:p>
          <a:p>
            <a:r>
              <a:rPr lang="en-US" dirty="0"/>
              <a:t>Arctic-alpine species found in the high mountains of Southern Europe – known as one of the highest-ascending plants in the Alps, found at over 12,000 ft.</a:t>
            </a:r>
          </a:p>
        </p:txBody>
      </p:sp>
    </p:spTree>
    <p:extLst>
      <p:ext uri="{BB962C8B-B14F-4D97-AF65-F5344CB8AC3E}">
        <p14:creationId xmlns:p14="http://schemas.microsoft.com/office/powerpoint/2010/main" val="123590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Aurinius</a:t>
            </a:r>
            <a:r>
              <a:rPr lang="en-US" dirty="0"/>
              <a:t> </a:t>
            </a:r>
            <a:r>
              <a:rPr lang="en-US" dirty="0" err="1"/>
              <a:t>saxatilis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Common Names: Basket of gold, </a:t>
            </a:r>
            <a:r>
              <a:rPr lang="en-US" dirty="0" err="1"/>
              <a:t>Goldentuft</a:t>
            </a:r>
            <a:r>
              <a:rPr lang="en-US" dirty="0"/>
              <a:t> Alyssum, Golden Alyssum, Golden Alison, Gold-Dust, Golden-Tuft Alyssum,, Golden-Tuft Madwort , Rock Madwort</a:t>
            </a:r>
          </a:p>
          <a:p>
            <a:r>
              <a:rPr lang="en-US" dirty="0"/>
              <a:t>This evergreen perennial that thrives in rocky, mountainous environs is ideal for a rock garden or for edging as long as it has great drainage.</a:t>
            </a:r>
          </a:p>
        </p:txBody>
      </p:sp>
    </p:spTree>
    <p:extLst>
      <p:ext uri="{BB962C8B-B14F-4D97-AF65-F5344CB8AC3E}">
        <p14:creationId xmlns:p14="http://schemas.microsoft.com/office/powerpoint/2010/main" val="409475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Aquilegia  </a:t>
            </a:r>
            <a:r>
              <a:rPr lang="en-US" i="1" dirty="0" err="1"/>
              <a:t>scopulorum</a:t>
            </a:r>
            <a:br>
              <a:rPr lang="en-US" dirty="0"/>
            </a:br>
            <a:r>
              <a:rPr lang="en-US" dirty="0" err="1"/>
              <a:t>scopulorum</a:t>
            </a:r>
            <a:r>
              <a:rPr lang="en-US" dirty="0"/>
              <a:t> – growing on rock faces or cliffs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Name:  Utah Columbine</a:t>
            </a:r>
          </a:p>
          <a:p>
            <a:r>
              <a:rPr lang="en-US" dirty="0"/>
              <a:t>This wildflower occurs in high elevation rocky habitats dominated by limestone. </a:t>
            </a:r>
          </a:p>
        </p:txBody>
      </p:sp>
    </p:spTree>
    <p:extLst>
      <p:ext uri="{BB962C8B-B14F-4D97-AF65-F5344CB8AC3E}">
        <p14:creationId xmlns:p14="http://schemas.microsoft.com/office/powerpoint/2010/main" val="385738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WOODLAND 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nemoralis</a:t>
            </a:r>
            <a:r>
              <a:rPr lang="en-US" dirty="0"/>
              <a:t> – of woods</a:t>
            </a:r>
          </a:p>
          <a:p>
            <a:pPr lvl="1"/>
            <a:r>
              <a:rPr lang="en-US" dirty="0" err="1"/>
              <a:t>sylvestris</a:t>
            </a:r>
            <a:r>
              <a:rPr lang="en-US" dirty="0"/>
              <a:t> – of woods</a:t>
            </a:r>
          </a:p>
        </p:txBody>
      </p:sp>
    </p:spTree>
    <p:extLst>
      <p:ext uri="{BB962C8B-B14F-4D97-AF65-F5344CB8AC3E}">
        <p14:creationId xmlns:p14="http://schemas.microsoft.com/office/powerpoint/2010/main" val="361402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Phacelia </a:t>
            </a:r>
            <a:r>
              <a:rPr lang="en-US" i="1" dirty="0" err="1"/>
              <a:t>nemoralis</a:t>
            </a:r>
            <a:br>
              <a:rPr lang="en-US" i="1" dirty="0"/>
            </a:br>
            <a:r>
              <a:rPr lang="en-US" dirty="0" err="1"/>
              <a:t>nemoralis</a:t>
            </a:r>
            <a:r>
              <a:rPr lang="en-US" dirty="0"/>
              <a:t> – of woods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52" y="612775"/>
            <a:ext cx="3090672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Name: Shade Phacelia</a:t>
            </a:r>
          </a:p>
          <a:p>
            <a:r>
              <a:rPr lang="en-US" dirty="0"/>
              <a:t>Common to wet shady forests of the US West Coast from Washington to central California</a:t>
            </a:r>
          </a:p>
        </p:txBody>
      </p:sp>
    </p:spTree>
    <p:extLst>
      <p:ext uri="{BB962C8B-B14F-4D97-AF65-F5344CB8AC3E}">
        <p14:creationId xmlns:p14="http://schemas.microsoft.com/office/powerpoint/2010/main" val="25584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Anemone </a:t>
            </a:r>
            <a:r>
              <a:rPr lang="en-US" i="1" dirty="0" err="1"/>
              <a:t>sylvestris</a:t>
            </a:r>
            <a:br>
              <a:rPr lang="en-US" i="1" dirty="0"/>
            </a:br>
            <a:r>
              <a:rPr lang="en-US" dirty="0" err="1"/>
              <a:t>sylvestris</a:t>
            </a:r>
            <a:r>
              <a:rPr lang="en-US" dirty="0"/>
              <a:t> – of woods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Name:  Snowdrop Windflower</a:t>
            </a:r>
          </a:p>
          <a:p>
            <a:r>
              <a:rPr lang="en-US" dirty="0"/>
              <a:t>A forest-loving spring-blooming anemone that is at home in the shaded woodland garden</a:t>
            </a:r>
          </a:p>
        </p:txBody>
      </p:sp>
    </p:spTree>
    <p:extLst>
      <p:ext uri="{BB962C8B-B14F-4D97-AF65-F5344CB8AC3E}">
        <p14:creationId xmlns:p14="http://schemas.microsoft.com/office/powerpoint/2010/main" val="3192086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LAND 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aridus</a:t>
            </a:r>
            <a:r>
              <a:rPr lang="en-US" dirty="0"/>
              <a:t> – dry habits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arvensis</a:t>
            </a:r>
            <a:r>
              <a:rPr lang="en-US" dirty="0"/>
              <a:t> – of plowed fields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campestre</a:t>
            </a:r>
            <a:r>
              <a:rPr lang="en-US" dirty="0"/>
              <a:t> – open fields, pasture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pratensis</a:t>
            </a:r>
            <a:r>
              <a:rPr lang="en-US" dirty="0"/>
              <a:t> – of meadows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siliceus</a:t>
            </a:r>
            <a:r>
              <a:rPr lang="en-US" dirty="0"/>
              <a:t> – growing on sand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3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Lupinus</a:t>
            </a:r>
            <a:r>
              <a:rPr lang="en-US" i="1" dirty="0"/>
              <a:t> </a:t>
            </a:r>
            <a:r>
              <a:rPr lang="en-US" i="1" dirty="0" err="1"/>
              <a:t>aridus</a:t>
            </a:r>
            <a:br>
              <a:rPr lang="en-US" i="1" dirty="0"/>
            </a:br>
            <a:r>
              <a:rPr lang="en-US" dirty="0" err="1"/>
              <a:t>aridus</a:t>
            </a:r>
            <a:r>
              <a:rPr lang="en-US" dirty="0"/>
              <a:t> – dry habitats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6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Names: Desert Lupine, Dry Ground Lupine, Prairie Lupine, Arid Lupine</a:t>
            </a:r>
          </a:p>
          <a:p>
            <a:r>
              <a:rPr lang="en-US" dirty="0"/>
              <a:t>Small lupine found from south-central Washington to northern California east of the Cascades</a:t>
            </a:r>
          </a:p>
        </p:txBody>
      </p:sp>
    </p:spTree>
    <p:extLst>
      <p:ext uri="{BB962C8B-B14F-4D97-AF65-F5344CB8AC3E}">
        <p14:creationId xmlns:p14="http://schemas.microsoft.com/office/powerpoint/2010/main" val="31965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obvious…</a:t>
            </a:r>
            <a:r>
              <a:rPr lang="en-US" dirty="0" err="1"/>
              <a:t>annuis</a:t>
            </a:r>
            <a:r>
              <a:rPr lang="en-US" dirty="0"/>
              <a:t>, </a:t>
            </a:r>
            <a:r>
              <a:rPr lang="en-US" dirty="0" err="1"/>
              <a:t>biennis</a:t>
            </a:r>
            <a:r>
              <a:rPr lang="en-US" dirty="0"/>
              <a:t> and </a:t>
            </a:r>
            <a:r>
              <a:rPr lang="en-US" dirty="0" err="1"/>
              <a:t>perennis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Vernalis</a:t>
            </a:r>
            <a:r>
              <a:rPr lang="en-US" dirty="0"/>
              <a:t> – spring</a:t>
            </a:r>
          </a:p>
          <a:p>
            <a:pPr marL="0" indent="0">
              <a:buNone/>
            </a:pPr>
            <a:r>
              <a:rPr lang="en-US" dirty="0" err="1"/>
              <a:t>Aestivalis</a:t>
            </a:r>
            <a:r>
              <a:rPr lang="en-US" dirty="0"/>
              <a:t> – summer</a:t>
            </a:r>
          </a:p>
          <a:p>
            <a:pPr marL="0" indent="0">
              <a:buNone/>
            </a:pPr>
            <a:r>
              <a:rPr lang="en-US" dirty="0" err="1"/>
              <a:t>Autumnalis</a:t>
            </a:r>
            <a:r>
              <a:rPr lang="en-US" dirty="0"/>
              <a:t> – fall</a:t>
            </a:r>
          </a:p>
          <a:p>
            <a:pPr marL="0" indent="0">
              <a:buNone/>
            </a:pPr>
            <a:r>
              <a:rPr lang="en-US" dirty="0" err="1"/>
              <a:t>Brumalis</a:t>
            </a:r>
            <a:r>
              <a:rPr lang="en-US" dirty="0"/>
              <a:t> – winter</a:t>
            </a:r>
          </a:p>
          <a:p>
            <a:pPr marL="0" indent="0">
              <a:buNone/>
            </a:pPr>
            <a:r>
              <a:rPr lang="en-US" dirty="0" err="1"/>
              <a:t>Majalis</a:t>
            </a:r>
            <a:r>
              <a:rPr lang="en-US" dirty="0"/>
              <a:t> – May-flowering</a:t>
            </a:r>
          </a:p>
          <a:p>
            <a:pPr marL="0" indent="0">
              <a:buNone/>
            </a:pPr>
            <a:r>
              <a:rPr lang="en-US" dirty="0" err="1"/>
              <a:t>Meridionalis</a:t>
            </a:r>
            <a:r>
              <a:rPr lang="en-US" dirty="0"/>
              <a:t> – noon, midday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3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Convolvulus </a:t>
            </a:r>
            <a:r>
              <a:rPr lang="en-US" i="1" dirty="0" err="1"/>
              <a:t>arvensis</a:t>
            </a:r>
            <a:br>
              <a:rPr lang="en-US" i="1" dirty="0"/>
            </a:br>
            <a:r>
              <a:rPr lang="en-US" dirty="0" err="1"/>
              <a:t>arvensis</a:t>
            </a:r>
            <a:r>
              <a:rPr lang="en-US" dirty="0"/>
              <a:t> – of plowed fields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Names:  field bindweed, lesser bindweed, European bindweed, withy wind, perennial morning glory, creeping jenny , possession vine</a:t>
            </a:r>
          </a:p>
          <a:p>
            <a:r>
              <a:rPr lang="en-US" dirty="0"/>
              <a:t>It is said that the dense growth of this invasive plant invades agricultural fields and causes tremendous crop damage</a:t>
            </a:r>
          </a:p>
        </p:txBody>
      </p:sp>
    </p:spTree>
    <p:extLst>
      <p:ext uri="{BB962C8B-B14F-4D97-AF65-F5344CB8AC3E}">
        <p14:creationId xmlns:p14="http://schemas.microsoft.com/office/powerpoint/2010/main" val="197477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Sisyrinchium</a:t>
            </a:r>
            <a:r>
              <a:rPr lang="en-US" i="1" dirty="0"/>
              <a:t> </a:t>
            </a:r>
            <a:r>
              <a:rPr lang="en-US" i="1" dirty="0" err="1"/>
              <a:t>campestre</a:t>
            </a:r>
            <a:br>
              <a:rPr lang="en-US" i="1" dirty="0"/>
            </a:br>
            <a:r>
              <a:rPr lang="en-US" dirty="0" err="1"/>
              <a:t>campestre</a:t>
            </a:r>
            <a:r>
              <a:rPr lang="en-US" dirty="0"/>
              <a:t> – open fields, pastures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8325"/>
            <a:ext cx="3078311" cy="4649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Name: Prairie-blue-eyed grass</a:t>
            </a:r>
          </a:p>
          <a:p>
            <a:r>
              <a:rPr lang="en-US" dirty="0"/>
              <a:t>Native to Missouri where it grows in open woods, glades, prairies and grassy areas</a:t>
            </a:r>
          </a:p>
        </p:txBody>
      </p:sp>
    </p:spTree>
    <p:extLst>
      <p:ext uri="{BB962C8B-B14F-4D97-AF65-F5344CB8AC3E}">
        <p14:creationId xmlns:p14="http://schemas.microsoft.com/office/powerpoint/2010/main" val="379352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Cardamine</a:t>
            </a:r>
            <a:r>
              <a:rPr lang="en-US" i="1" dirty="0"/>
              <a:t> </a:t>
            </a:r>
            <a:r>
              <a:rPr lang="en-US" i="1" dirty="0" err="1"/>
              <a:t>pratensis</a:t>
            </a:r>
            <a:br>
              <a:rPr lang="en-US" i="1" dirty="0"/>
            </a:br>
            <a:r>
              <a:rPr lang="en-US" dirty="0" err="1"/>
              <a:t>pratensis</a:t>
            </a:r>
            <a:r>
              <a:rPr lang="en-US" dirty="0"/>
              <a:t> – of meadows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r="55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Common names:  cuckooflower, lady’s smock, mayflower or milkmaids</a:t>
            </a:r>
          </a:p>
          <a:p>
            <a:r>
              <a:rPr lang="en-US" dirty="0"/>
              <a:t>Native in Europe and East Asia, it is called cuckooflower because it blooms at the same time as the arrival of cuckoos in the British Isles each spring.  </a:t>
            </a:r>
          </a:p>
        </p:txBody>
      </p:sp>
    </p:spTree>
    <p:extLst>
      <p:ext uri="{BB962C8B-B14F-4D97-AF65-F5344CB8AC3E}">
        <p14:creationId xmlns:p14="http://schemas.microsoft.com/office/powerpoint/2010/main" val="170854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Astragalus</a:t>
            </a:r>
            <a:r>
              <a:rPr lang="en-US" i="1" dirty="0"/>
              <a:t> </a:t>
            </a:r>
            <a:r>
              <a:rPr lang="en-US" i="1" dirty="0" err="1"/>
              <a:t>siliceus</a:t>
            </a:r>
            <a:br>
              <a:rPr lang="en-US" i="1" dirty="0"/>
            </a:br>
            <a:r>
              <a:rPr lang="en-US" dirty="0" err="1"/>
              <a:t>siliceus</a:t>
            </a:r>
            <a:r>
              <a:rPr lang="en-US" dirty="0"/>
              <a:t> – growing on sand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" b="10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Name: Flint Mountains Milkvetch</a:t>
            </a:r>
          </a:p>
          <a:p>
            <a:r>
              <a:rPr lang="en-US" dirty="0"/>
              <a:t>A densely tufted plant that is native to New Mexico.  It grows in dry, rocky sandy areas</a:t>
            </a:r>
          </a:p>
        </p:txBody>
      </p:sp>
    </p:spTree>
    <p:extLst>
      <p:ext uri="{BB962C8B-B14F-4D97-AF65-F5344CB8AC3E}">
        <p14:creationId xmlns:p14="http://schemas.microsoft.com/office/powerpoint/2010/main" val="3445254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WETLAND 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aquaticus</a:t>
            </a:r>
            <a:r>
              <a:rPr lang="en-US" dirty="0"/>
              <a:t> – in water</a:t>
            </a:r>
          </a:p>
          <a:p>
            <a:pPr marL="457200" lvl="1" indent="0">
              <a:buNone/>
            </a:pPr>
            <a:r>
              <a:rPr lang="en-US" dirty="0" err="1"/>
              <a:t>fluitans</a:t>
            </a:r>
            <a:r>
              <a:rPr lang="en-US" dirty="0"/>
              <a:t> – floating </a:t>
            </a:r>
          </a:p>
          <a:p>
            <a:pPr marL="457200" lvl="1" indent="0">
              <a:buNone/>
            </a:pPr>
            <a:r>
              <a:rPr lang="en-US" dirty="0" err="1"/>
              <a:t>palustris</a:t>
            </a:r>
            <a:r>
              <a:rPr lang="en-US" dirty="0"/>
              <a:t> – of marshy ground</a:t>
            </a:r>
          </a:p>
          <a:p>
            <a:pPr marL="457200" lvl="1" indent="0">
              <a:buNone/>
            </a:pPr>
            <a:r>
              <a:rPr lang="en-US" dirty="0" err="1"/>
              <a:t>pluvialis</a:t>
            </a:r>
            <a:r>
              <a:rPr lang="en-US" dirty="0"/>
              <a:t> – of rainy places</a:t>
            </a:r>
          </a:p>
        </p:txBody>
      </p:sp>
    </p:spTree>
    <p:extLst>
      <p:ext uri="{BB962C8B-B14F-4D97-AF65-F5344CB8AC3E}">
        <p14:creationId xmlns:p14="http://schemas.microsoft.com/office/powerpoint/2010/main" val="272129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Pandanus </a:t>
            </a:r>
            <a:r>
              <a:rPr lang="en-US" i="1" dirty="0" err="1"/>
              <a:t>aquaticus</a:t>
            </a:r>
            <a:br>
              <a:rPr lang="en-US" i="1" dirty="0"/>
            </a:br>
            <a:r>
              <a:rPr lang="en-US" dirty="0" err="1"/>
              <a:t>aquaticus</a:t>
            </a:r>
            <a:r>
              <a:rPr lang="en-US" dirty="0"/>
              <a:t> – in water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Name: River Pandanus or Water </a:t>
            </a:r>
            <a:r>
              <a:rPr lang="en-US" dirty="0" err="1"/>
              <a:t>Pandan</a:t>
            </a:r>
            <a:endParaRPr lang="en-US" dirty="0"/>
          </a:p>
          <a:p>
            <a:r>
              <a:rPr lang="en-US" dirty="0"/>
              <a:t>A palm-like tree native to the Old World Tropics and sub-tropics that grows in shallow water. This photo is from </a:t>
            </a:r>
            <a:r>
              <a:rPr lang="en-US" dirty="0" err="1"/>
              <a:t>Kakadu</a:t>
            </a:r>
            <a:r>
              <a:rPr lang="en-US" dirty="0"/>
              <a:t> National Park in the Northern Territory of Australia.</a:t>
            </a:r>
          </a:p>
        </p:txBody>
      </p:sp>
    </p:spTree>
    <p:extLst>
      <p:ext uri="{BB962C8B-B14F-4D97-AF65-F5344CB8AC3E}">
        <p14:creationId xmlns:p14="http://schemas.microsoft.com/office/powerpoint/2010/main" val="623678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Phyllanthus</a:t>
            </a:r>
            <a:r>
              <a:rPr lang="en-US" i="1" dirty="0"/>
              <a:t> </a:t>
            </a:r>
            <a:r>
              <a:rPr lang="en-US" i="1" dirty="0" err="1"/>
              <a:t>fluitans</a:t>
            </a:r>
            <a:br>
              <a:rPr lang="en-US" i="1" dirty="0"/>
            </a:br>
            <a:r>
              <a:rPr lang="en-US" dirty="0" err="1"/>
              <a:t>fluitans</a:t>
            </a:r>
            <a:r>
              <a:rPr lang="en-US" dirty="0"/>
              <a:t> - floating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64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Common Name: Red Root Floater</a:t>
            </a:r>
          </a:p>
          <a:p>
            <a:r>
              <a:rPr lang="en-US" dirty="0"/>
              <a:t>This is a colorful floating aquatic perennial growing two inches tall.  Native to South America from the Amazon Rive Basin…perfect for a planted aquarium.</a:t>
            </a:r>
          </a:p>
        </p:txBody>
      </p:sp>
    </p:spTree>
    <p:extLst>
      <p:ext uri="{BB962C8B-B14F-4D97-AF65-F5344CB8AC3E}">
        <p14:creationId xmlns:p14="http://schemas.microsoft.com/office/powerpoint/2010/main" val="2835871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Rosa </a:t>
            </a:r>
            <a:r>
              <a:rPr lang="en-US" i="1" dirty="0" err="1"/>
              <a:t>palustris</a:t>
            </a:r>
            <a:br>
              <a:rPr lang="en-US" i="1" dirty="0"/>
            </a:br>
            <a:r>
              <a:rPr lang="en-US" dirty="0" err="1"/>
              <a:t>palustris</a:t>
            </a:r>
            <a:r>
              <a:rPr lang="en-US" dirty="0"/>
              <a:t> – of marshy ground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Common name:  Swamp Rose</a:t>
            </a:r>
          </a:p>
          <a:p>
            <a:r>
              <a:rPr lang="en-US" dirty="0"/>
              <a:t>Native to much of the eastern half of North American from Nova Scotia down to Florida.  Its pink blossoms last for six to eight weeks in June and July.</a:t>
            </a:r>
          </a:p>
        </p:txBody>
      </p:sp>
    </p:spTree>
    <p:extLst>
      <p:ext uri="{BB962C8B-B14F-4D97-AF65-F5344CB8AC3E}">
        <p14:creationId xmlns:p14="http://schemas.microsoft.com/office/powerpoint/2010/main" val="1965816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TIME???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Terms to describe plants that resemble other things or other plants</a:t>
            </a:r>
          </a:p>
          <a:p>
            <a:r>
              <a:rPr lang="en-US" dirty="0"/>
              <a:t>Terms to describe plants that resemble animals (!)</a:t>
            </a:r>
          </a:p>
          <a:p>
            <a:r>
              <a:rPr lang="en-US" dirty="0"/>
              <a:t>Terms that refer to famous plantsmen</a:t>
            </a:r>
          </a:p>
          <a:p>
            <a:r>
              <a:rPr lang="en-US" dirty="0"/>
              <a:t>Terms that refer to famous </a:t>
            </a:r>
            <a:r>
              <a:rPr lang="en-US" dirty="0" err="1"/>
              <a:t>plantswomen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4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Hamamelis</a:t>
            </a:r>
            <a:r>
              <a:rPr lang="en-US" i="1" dirty="0"/>
              <a:t> </a:t>
            </a:r>
            <a:r>
              <a:rPr lang="en-US" i="1" dirty="0" err="1"/>
              <a:t>vernalis</a:t>
            </a:r>
            <a:br>
              <a:rPr lang="en-US" i="1" dirty="0"/>
            </a:br>
            <a:r>
              <a:rPr lang="en-US" dirty="0" err="1"/>
              <a:t>vernalis</a:t>
            </a:r>
            <a:r>
              <a:rPr lang="en-US" dirty="0"/>
              <a:t> – spring-flowering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names: Ozark </a:t>
            </a:r>
            <a:r>
              <a:rPr lang="en-US" dirty="0" err="1"/>
              <a:t>Witchhazel</a:t>
            </a:r>
            <a:r>
              <a:rPr lang="en-US" dirty="0"/>
              <a:t>, Vernal </a:t>
            </a:r>
            <a:r>
              <a:rPr lang="en-US" dirty="0" err="1"/>
              <a:t>Witchhazel</a:t>
            </a:r>
            <a:endParaRPr lang="en-US" dirty="0"/>
          </a:p>
          <a:p>
            <a:r>
              <a:rPr lang="en-US" dirty="0"/>
              <a:t>Blooms in winter or early spring before leaf emergence</a:t>
            </a:r>
          </a:p>
        </p:txBody>
      </p:sp>
    </p:spTree>
    <p:extLst>
      <p:ext uri="{BB962C8B-B14F-4D97-AF65-F5344CB8AC3E}">
        <p14:creationId xmlns:p14="http://schemas.microsoft.com/office/powerpoint/2010/main" val="201735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Liatris</a:t>
            </a:r>
            <a:r>
              <a:rPr lang="en-US" i="1" dirty="0"/>
              <a:t> </a:t>
            </a:r>
            <a:r>
              <a:rPr lang="en-US" i="1" dirty="0" err="1"/>
              <a:t>aestivalis</a:t>
            </a:r>
            <a:br>
              <a:rPr lang="en-US" i="1" dirty="0"/>
            </a:br>
            <a:r>
              <a:rPr lang="en-US" dirty="0" err="1"/>
              <a:t>aestivalis</a:t>
            </a:r>
            <a:r>
              <a:rPr lang="en-US" dirty="0"/>
              <a:t> – summer-flowering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38" y="457200"/>
            <a:ext cx="51435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 – Summer </a:t>
            </a:r>
            <a:r>
              <a:rPr lang="en-US" dirty="0" err="1"/>
              <a:t>Gayfeather</a:t>
            </a:r>
            <a:endParaRPr lang="en-US" dirty="0"/>
          </a:p>
          <a:p>
            <a:r>
              <a:rPr lang="en-US" dirty="0"/>
              <a:t>Native to Oklahoma and Texas – flowers in July and August and sometimes into September</a:t>
            </a:r>
          </a:p>
        </p:txBody>
      </p:sp>
    </p:spTree>
    <p:extLst>
      <p:ext uri="{BB962C8B-B14F-4D97-AF65-F5344CB8AC3E}">
        <p14:creationId xmlns:p14="http://schemas.microsoft.com/office/powerpoint/2010/main" val="132553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Eucomis</a:t>
            </a:r>
            <a:r>
              <a:rPr lang="en-US" i="1" dirty="0"/>
              <a:t> </a:t>
            </a:r>
            <a:r>
              <a:rPr lang="en-US" i="1" dirty="0" err="1"/>
              <a:t>autumnalis</a:t>
            </a:r>
            <a:br>
              <a:rPr lang="en-US" i="1" dirty="0"/>
            </a:br>
            <a:r>
              <a:rPr lang="en-US" dirty="0" err="1"/>
              <a:t>autumnalis</a:t>
            </a:r>
            <a:r>
              <a:rPr lang="en-US" dirty="0"/>
              <a:t> – autumn-flowering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14" y="350488"/>
            <a:ext cx="5585386" cy="42215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Name – Autumn Pineapple Flower, Autumn Pineapple Lily</a:t>
            </a:r>
          </a:p>
          <a:p>
            <a:r>
              <a:rPr lang="en-US" dirty="0"/>
              <a:t>Native to Malawi, Zimbabwe and Southern Africa</a:t>
            </a:r>
          </a:p>
          <a:p>
            <a:r>
              <a:rPr lang="en-US" dirty="0"/>
              <a:t>Used in Africa for its many medicinal qualities </a:t>
            </a:r>
          </a:p>
        </p:txBody>
      </p:sp>
    </p:spTree>
    <p:extLst>
      <p:ext uri="{BB962C8B-B14F-4D97-AF65-F5344CB8AC3E}">
        <p14:creationId xmlns:p14="http://schemas.microsoft.com/office/powerpoint/2010/main" val="116581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Diuris</a:t>
            </a:r>
            <a:r>
              <a:rPr lang="en-US" i="1" dirty="0"/>
              <a:t> </a:t>
            </a:r>
            <a:r>
              <a:rPr lang="en-US" i="1" dirty="0" err="1"/>
              <a:t>brumalis</a:t>
            </a:r>
            <a:br>
              <a:rPr lang="en-US" dirty="0"/>
            </a:br>
            <a:r>
              <a:rPr lang="en-US" dirty="0" err="1"/>
              <a:t>brumalis</a:t>
            </a:r>
            <a:r>
              <a:rPr lang="en-US" dirty="0"/>
              <a:t> – winter-flowering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Name – Winter Donkey Orchid</a:t>
            </a:r>
          </a:p>
          <a:p>
            <a:r>
              <a:rPr lang="en-US" dirty="0"/>
              <a:t>Native to southwestern portion  of Western Australia </a:t>
            </a:r>
          </a:p>
          <a:p>
            <a:r>
              <a:rPr lang="en-US" dirty="0"/>
              <a:t>One of the first to flower each year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728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Convallaria</a:t>
            </a:r>
            <a:r>
              <a:rPr lang="en-US" i="1" dirty="0"/>
              <a:t> </a:t>
            </a:r>
            <a:r>
              <a:rPr lang="en-US" i="1" dirty="0" err="1"/>
              <a:t>majalis</a:t>
            </a:r>
            <a:br>
              <a:rPr lang="en-US" i="1" dirty="0"/>
            </a:br>
            <a:r>
              <a:rPr lang="en-US" i="1" dirty="0" err="1"/>
              <a:t>majalis</a:t>
            </a:r>
            <a:r>
              <a:rPr lang="en-US" i="1" dirty="0"/>
              <a:t> – May-flowering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8" y="612775"/>
            <a:ext cx="4151312" cy="4151312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Names: Lily –of-the-Valley, May bells. Our Lady’s tears, Mary’s tears</a:t>
            </a:r>
          </a:p>
          <a:p>
            <a:r>
              <a:rPr lang="en-US" dirty="0"/>
              <a:t>A beautiful plant for shade but all parts of the plant are highly poisonous</a:t>
            </a:r>
          </a:p>
        </p:txBody>
      </p:sp>
    </p:spTree>
    <p:extLst>
      <p:ext uri="{BB962C8B-B14F-4D97-AF65-F5344CB8AC3E}">
        <p14:creationId xmlns:p14="http://schemas.microsoft.com/office/powerpoint/2010/main" val="147369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Euchaetis</a:t>
            </a:r>
            <a:r>
              <a:rPr lang="en-US" i="1" dirty="0"/>
              <a:t> </a:t>
            </a:r>
            <a:r>
              <a:rPr lang="en-US" i="1" dirty="0" err="1"/>
              <a:t>meridionalis</a:t>
            </a:r>
            <a:r>
              <a:rPr lang="en-US" i="1" dirty="0"/>
              <a:t> </a:t>
            </a:r>
            <a:r>
              <a:rPr lang="en-US" dirty="0"/>
              <a:t>I. Williams</a:t>
            </a:r>
            <a:br>
              <a:rPr lang="en-US" i="1" dirty="0"/>
            </a:br>
            <a:r>
              <a:rPr lang="en-US" dirty="0" err="1"/>
              <a:t>meridionalis</a:t>
            </a:r>
            <a:r>
              <a:rPr lang="en-US" dirty="0"/>
              <a:t> – noon, mid-day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44" y="457200"/>
            <a:ext cx="4917687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Name – Agulhas bearded-</a:t>
            </a:r>
            <a:r>
              <a:rPr lang="en-US" dirty="0" err="1"/>
              <a:t>buchu</a:t>
            </a:r>
            <a:endParaRPr lang="en-US" dirty="0"/>
          </a:p>
          <a:p>
            <a:r>
              <a:rPr lang="en-US" dirty="0"/>
              <a:t>A hardy </a:t>
            </a:r>
            <a:r>
              <a:rPr lang="en-US" dirty="0" err="1"/>
              <a:t>shrublet</a:t>
            </a:r>
            <a:r>
              <a:rPr lang="en-US" dirty="0"/>
              <a:t> from South Africa which is long-lived and alive with bees when blooming</a:t>
            </a:r>
          </a:p>
        </p:txBody>
      </p:sp>
    </p:spTree>
    <p:extLst>
      <p:ext uri="{BB962C8B-B14F-4D97-AF65-F5344CB8AC3E}">
        <p14:creationId xmlns:p14="http://schemas.microsoft.com/office/powerpoint/2010/main" val="246229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Mountainous</a:t>
            </a:r>
          </a:p>
          <a:p>
            <a:r>
              <a:rPr lang="en-US" dirty="0"/>
              <a:t>Wetland</a:t>
            </a:r>
          </a:p>
          <a:p>
            <a:r>
              <a:rPr lang="en-US" dirty="0"/>
              <a:t>Woodland</a:t>
            </a:r>
          </a:p>
          <a:p>
            <a:r>
              <a:rPr lang="en-US" dirty="0"/>
              <a:t>Open Land</a:t>
            </a:r>
          </a:p>
        </p:txBody>
      </p:sp>
    </p:spTree>
    <p:extLst>
      <p:ext uri="{BB962C8B-B14F-4D97-AF65-F5344CB8AC3E}">
        <p14:creationId xmlns:p14="http://schemas.microsoft.com/office/powerpoint/2010/main" val="96741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743</Words>
  <Application>Microsoft Office PowerPoint</Application>
  <PresentationFormat>On-screen Show (4:3)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LATIN FOR GARDENERS IV</vt:lpstr>
      <vt:lpstr>FLOWERING TIME</vt:lpstr>
      <vt:lpstr>Hamamelis vernalis vernalis – spring-flowering</vt:lpstr>
      <vt:lpstr>Liatris aestivalis aestivalis – summer-flowering</vt:lpstr>
      <vt:lpstr>Eucomis autumnalis autumnalis – autumn-flowering</vt:lpstr>
      <vt:lpstr>Diuris brumalis brumalis – winter-flowering</vt:lpstr>
      <vt:lpstr>Convallaria majalis majalis – May-flowering</vt:lpstr>
      <vt:lpstr>Euchaetis meridionalis I. Williams meridionalis – noon, mid-day</vt:lpstr>
      <vt:lpstr>HABITATS</vt:lpstr>
      <vt:lpstr>MOUNTAINOUS HABITAT</vt:lpstr>
      <vt:lpstr>Erigeron algidus algidus – cold, mountainous</vt:lpstr>
      <vt:lpstr>Ranunculus glacialis glacialis – of icy habitats</vt:lpstr>
      <vt:lpstr>Aurinius saxatilis</vt:lpstr>
      <vt:lpstr>Aquilegia  scopulorum scopulorum – growing on rock faces or cliffs</vt:lpstr>
      <vt:lpstr>WOODLAND HABITAT</vt:lpstr>
      <vt:lpstr>Phacelia nemoralis nemoralis – of woods</vt:lpstr>
      <vt:lpstr>Anemone sylvestris sylvestris – of woods</vt:lpstr>
      <vt:lpstr>OPEN LAND HABITAT</vt:lpstr>
      <vt:lpstr>Lupinus aridus aridus – dry habitats</vt:lpstr>
      <vt:lpstr>Convolvulus arvensis arvensis – of plowed fields</vt:lpstr>
      <vt:lpstr>Sisyrinchium campestre campestre – open fields, pastures</vt:lpstr>
      <vt:lpstr>Cardamine pratensis pratensis – of meadows</vt:lpstr>
      <vt:lpstr>Astragalus siliceus siliceus – growing on sand</vt:lpstr>
      <vt:lpstr>WETLAND HABITAT</vt:lpstr>
      <vt:lpstr>Pandanus aquaticus aquaticus – in water</vt:lpstr>
      <vt:lpstr>Phyllanthus fluitans fluitans - floating</vt:lpstr>
      <vt:lpstr>Rosa palustris palustris – of marshy ground</vt:lpstr>
      <vt:lpstr>NEXT TIME???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FOR GARDENERS</dc:title>
  <dc:creator>Roxanne</dc:creator>
  <cp:lastModifiedBy>kim bishop HayburnerLive</cp:lastModifiedBy>
  <cp:revision>39</cp:revision>
  <dcterms:created xsi:type="dcterms:W3CDTF">2019-02-23T04:53:37Z</dcterms:created>
  <dcterms:modified xsi:type="dcterms:W3CDTF">2019-04-23T22:13:42Z</dcterms:modified>
</cp:coreProperties>
</file>