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90" r:id="rId12"/>
    <p:sldId id="266" r:id="rId13"/>
    <p:sldId id="267" r:id="rId14"/>
    <p:sldId id="291" r:id="rId15"/>
    <p:sldId id="268" r:id="rId16"/>
    <p:sldId id="292" r:id="rId17"/>
    <p:sldId id="269" r:id="rId18"/>
    <p:sldId id="293" r:id="rId19"/>
    <p:sldId id="270" r:id="rId20"/>
    <p:sldId id="271" r:id="rId21"/>
    <p:sldId id="273" r:id="rId22"/>
    <p:sldId id="274" r:id="rId23"/>
    <p:sldId id="272" r:id="rId24"/>
    <p:sldId id="276" r:id="rId25"/>
    <p:sldId id="275" r:id="rId26"/>
    <p:sldId id="295" r:id="rId27"/>
    <p:sldId id="277" r:id="rId28"/>
    <p:sldId id="279" r:id="rId29"/>
    <p:sldId id="278" r:id="rId30"/>
    <p:sldId id="280" r:id="rId31"/>
    <p:sldId id="281" r:id="rId32"/>
    <p:sldId id="282" r:id="rId33"/>
    <p:sldId id="284" r:id="rId34"/>
    <p:sldId id="283" r:id="rId35"/>
    <p:sldId id="286" r:id="rId36"/>
    <p:sldId id="285" r:id="rId37"/>
    <p:sldId id="288" r:id="rId38"/>
    <p:sldId id="287"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7F16F-57ED-4C2E-AEC1-EE450354ABF6}">
          <p14:sldIdLst>
            <p14:sldId id="256"/>
            <p14:sldId id="257"/>
            <p14:sldId id="258"/>
            <p14:sldId id="259"/>
            <p14:sldId id="260"/>
            <p14:sldId id="261"/>
            <p14:sldId id="262"/>
            <p14:sldId id="263"/>
            <p14:sldId id="264"/>
            <p14:sldId id="265"/>
            <p14:sldId id="290"/>
            <p14:sldId id="266"/>
            <p14:sldId id="267"/>
            <p14:sldId id="291"/>
            <p14:sldId id="268"/>
            <p14:sldId id="292"/>
            <p14:sldId id="269"/>
            <p14:sldId id="293"/>
            <p14:sldId id="270"/>
            <p14:sldId id="271"/>
            <p14:sldId id="273"/>
            <p14:sldId id="274"/>
            <p14:sldId id="272"/>
            <p14:sldId id="276"/>
            <p14:sldId id="275"/>
            <p14:sldId id="295"/>
            <p14:sldId id="277"/>
            <p14:sldId id="279"/>
            <p14:sldId id="278"/>
            <p14:sldId id="280"/>
            <p14:sldId id="281"/>
            <p14:sldId id="282"/>
            <p14:sldId id="284"/>
            <p14:sldId id="283"/>
            <p14:sldId id="286"/>
            <p14:sldId id="285"/>
          </p14:sldIdLst>
        </p14:section>
        <p14:section name="Untitled Section" id="{1599FB7F-72EB-41B0-988B-73D1589357A6}">
          <p14:sldIdLst>
            <p14:sldId id="288"/>
            <p14:sldId id="287"/>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0A905-E327-462D-829D-B53A01733DDA}" type="datetimeFigureOut">
              <a:rPr lang="en-US" smtClean="0"/>
              <a:t>4/23/2019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E0814-F642-4699-B9E9-5E2083A93D0F}" type="slidenum">
              <a:rPr lang="en-US" smtClean="0"/>
              <a:t>‹#›</a:t>
            </a:fld>
            <a:endParaRPr lang="en-US"/>
          </a:p>
        </p:txBody>
      </p:sp>
    </p:spTree>
    <p:extLst>
      <p:ext uri="{BB962C8B-B14F-4D97-AF65-F5344CB8AC3E}">
        <p14:creationId xmlns:p14="http://schemas.microsoft.com/office/powerpoint/2010/main" val="360383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Imported</a:t>
            </a:r>
            <a:r>
              <a:rPr lang="en-US" baseline="0" dirty="0"/>
              <a:t> in Europe and now is considered a noxious weed in parts of Germany, Poland and </a:t>
            </a:r>
            <a:r>
              <a:rPr lang="en-US" baseline="0" dirty="0" err="1"/>
              <a:t>Czechoslavakia</a:t>
            </a:r>
            <a:endParaRPr lang="en-US" dirty="0"/>
          </a:p>
        </p:txBody>
      </p:sp>
      <p:sp>
        <p:nvSpPr>
          <p:cNvPr id="4" name="Slide Number Placeholder 3"/>
          <p:cNvSpPr>
            <a:spLocks noGrp="1"/>
          </p:cNvSpPr>
          <p:nvPr>
            <p:ph type="sldNum" sz="quarter" idx="10"/>
          </p:nvPr>
        </p:nvSpPr>
        <p:spPr/>
        <p:txBody>
          <a:bodyPr/>
          <a:lstStyle/>
          <a:p>
            <a:fld id="{40BE0814-F642-4699-B9E9-5E2083A93D0F}" type="slidenum">
              <a:rPr lang="en-US" smtClean="0"/>
              <a:t>8</a:t>
            </a:fld>
            <a:endParaRPr lang="en-US"/>
          </a:p>
        </p:txBody>
      </p:sp>
    </p:spTree>
    <p:extLst>
      <p:ext uri="{BB962C8B-B14F-4D97-AF65-F5344CB8AC3E}">
        <p14:creationId xmlns:p14="http://schemas.microsoft.com/office/powerpoint/2010/main" val="33043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BE0814-F642-4699-B9E9-5E2083A93D0F}" type="slidenum">
              <a:rPr lang="en-US" smtClean="0"/>
              <a:t>19</a:t>
            </a:fld>
            <a:endParaRPr lang="en-US"/>
          </a:p>
        </p:txBody>
      </p:sp>
    </p:spTree>
    <p:extLst>
      <p:ext uri="{BB962C8B-B14F-4D97-AF65-F5344CB8AC3E}">
        <p14:creationId xmlns:p14="http://schemas.microsoft.com/office/powerpoint/2010/main" val="415013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BE0814-F642-4699-B9E9-5E2083A93D0F}" type="slidenum">
              <a:rPr lang="en-US" smtClean="0"/>
              <a:t>22</a:t>
            </a:fld>
            <a:endParaRPr lang="en-US"/>
          </a:p>
        </p:txBody>
      </p:sp>
    </p:spTree>
    <p:extLst>
      <p:ext uri="{BB962C8B-B14F-4D97-AF65-F5344CB8AC3E}">
        <p14:creationId xmlns:p14="http://schemas.microsoft.com/office/powerpoint/2010/main" val="107439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t>
            </a:r>
          </a:p>
        </p:txBody>
      </p:sp>
      <p:sp>
        <p:nvSpPr>
          <p:cNvPr id="4" name="Slide Number Placeholder 3"/>
          <p:cNvSpPr>
            <a:spLocks noGrp="1"/>
          </p:cNvSpPr>
          <p:nvPr>
            <p:ph type="sldNum" sz="quarter" idx="10"/>
          </p:nvPr>
        </p:nvSpPr>
        <p:spPr/>
        <p:txBody>
          <a:bodyPr/>
          <a:lstStyle/>
          <a:p>
            <a:fld id="{40BE0814-F642-4699-B9E9-5E2083A93D0F}" type="slidenum">
              <a:rPr lang="en-US" smtClean="0"/>
              <a:t>23</a:t>
            </a:fld>
            <a:endParaRPr lang="en-US"/>
          </a:p>
        </p:txBody>
      </p:sp>
    </p:spTree>
    <p:extLst>
      <p:ext uri="{BB962C8B-B14F-4D97-AF65-F5344CB8AC3E}">
        <p14:creationId xmlns:p14="http://schemas.microsoft.com/office/powerpoint/2010/main" val="282889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death is a total mystery even to this day but it happened on Mauna Kea</a:t>
            </a:r>
            <a:r>
              <a:rPr lang="en-US" baseline="0" dirty="0"/>
              <a:t> in Hawaii.</a:t>
            </a:r>
            <a:r>
              <a:rPr lang="en-US" dirty="0"/>
              <a:t>  Fell into a bullock pit and was supposedly</a:t>
            </a:r>
            <a:r>
              <a:rPr lang="en-US" baseline="0" dirty="0"/>
              <a:t> crushed by a wild bullock.  His wounds looked more like they came from an ax and he was missing the bag of gold coins he had been carrying.  People believe he was murdered by an ex-convict from Australia to whom he had unwisely shown the bag of gold he was carrying that day.  We may never know but there is some kind of memorial to David Douglas over there near Mauna Kea and I am going to find it.</a:t>
            </a:r>
            <a:endParaRPr lang="en-US" dirty="0"/>
          </a:p>
        </p:txBody>
      </p:sp>
      <p:sp>
        <p:nvSpPr>
          <p:cNvPr id="4" name="Slide Number Placeholder 3"/>
          <p:cNvSpPr>
            <a:spLocks noGrp="1"/>
          </p:cNvSpPr>
          <p:nvPr>
            <p:ph type="sldNum" sz="quarter" idx="10"/>
          </p:nvPr>
        </p:nvSpPr>
        <p:spPr/>
        <p:txBody>
          <a:bodyPr/>
          <a:lstStyle/>
          <a:p>
            <a:fld id="{40BE0814-F642-4699-B9E9-5E2083A93D0F}" type="slidenum">
              <a:rPr lang="en-US" smtClean="0"/>
              <a:t>24</a:t>
            </a:fld>
            <a:endParaRPr lang="en-US"/>
          </a:p>
        </p:txBody>
      </p:sp>
    </p:spTree>
    <p:extLst>
      <p:ext uri="{BB962C8B-B14F-4D97-AF65-F5344CB8AC3E}">
        <p14:creationId xmlns:p14="http://schemas.microsoft.com/office/powerpoint/2010/main" val="413413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Imported to Europe and has become invasive in parts</a:t>
            </a:r>
            <a:r>
              <a:rPr lang="en-US" baseline="0" dirty="0"/>
              <a:t> of Germany, Poland and </a:t>
            </a:r>
            <a:r>
              <a:rPr lang="en-US" baseline="0" dirty="0" err="1"/>
              <a:t>Czechoslavakia</a:t>
            </a:r>
            <a:r>
              <a:rPr lang="en-US" baseline="0" dirty="0"/>
              <a:t>.</a:t>
            </a:r>
            <a:endParaRPr lang="en-US" dirty="0"/>
          </a:p>
        </p:txBody>
      </p:sp>
      <p:sp>
        <p:nvSpPr>
          <p:cNvPr id="4" name="Slide Number Placeholder 3"/>
          <p:cNvSpPr>
            <a:spLocks noGrp="1"/>
          </p:cNvSpPr>
          <p:nvPr>
            <p:ph type="sldNum" sz="quarter" idx="10"/>
          </p:nvPr>
        </p:nvSpPr>
        <p:spPr/>
        <p:txBody>
          <a:bodyPr/>
          <a:lstStyle/>
          <a:p>
            <a:fld id="{40BE0814-F642-4699-B9E9-5E2083A93D0F}" type="slidenum">
              <a:rPr lang="en-US" smtClean="0"/>
              <a:t>25</a:t>
            </a:fld>
            <a:endParaRPr lang="en-US"/>
          </a:p>
        </p:txBody>
      </p:sp>
    </p:spTree>
    <p:extLst>
      <p:ext uri="{BB962C8B-B14F-4D97-AF65-F5344CB8AC3E}">
        <p14:creationId xmlns:p14="http://schemas.microsoft.com/office/powerpoint/2010/main" val="182288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BE0814-F642-4699-B9E9-5E2083A93D0F}" type="slidenum">
              <a:rPr lang="en-US" smtClean="0"/>
              <a:t>27</a:t>
            </a:fld>
            <a:endParaRPr lang="en-US"/>
          </a:p>
        </p:txBody>
      </p:sp>
    </p:spTree>
    <p:extLst>
      <p:ext uri="{BB962C8B-B14F-4D97-AF65-F5344CB8AC3E}">
        <p14:creationId xmlns:p14="http://schemas.microsoft.com/office/powerpoint/2010/main" val="223214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BE0814-F642-4699-B9E9-5E2083A93D0F}" type="slidenum">
              <a:rPr lang="en-US" smtClean="0"/>
              <a:t>34</a:t>
            </a:fld>
            <a:endParaRPr lang="en-US"/>
          </a:p>
        </p:txBody>
      </p:sp>
    </p:spTree>
    <p:extLst>
      <p:ext uri="{BB962C8B-B14F-4D97-AF65-F5344CB8AC3E}">
        <p14:creationId xmlns:p14="http://schemas.microsoft.com/office/powerpoint/2010/main" val="168141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71C81C-8F10-4300-8B47-13FB159C536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109989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1C81C-8F10-4300-8B47-13FB159C536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322305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1C81C-8F10-4300-8B47-13FB159C536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219972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1C81C-8F10-4300-8B47-13FB159C536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39844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1C81C-8F10-4300-8B47-13FB159C536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8309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71C81C-8F10-4300-8B47-13FB159C536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267093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1C81C-8F10-4300-8B47-13FB159C536B}"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152771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71C81C-8F10-4300-8B47-13FB159C536B}"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313607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1C81C-8F10-4300-8B47-13FB159C536B}"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282270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1C81C-8F10-4300-8B47-13FB159C536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331667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1C81C-8F10-4300-8B47-13FB159C536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1A45B-0940-4616-8339-CDB41B675127}" type="slidenum">
              <a:rPr lang="en-US" smtClean="0"/>
              <a:t>‹#›</a:t>
            </a:fld>
            <a:endParaRPr lang="en-US"/>
          </a:p>
        </p:txBody>
      </p:sp>
    </p:spTree>
    <p:extLst>
      <p:ext uri="{BB962C8B-B14F-4D97-AF65-F5344CB8AC3E}">
        <p14:creationId xmlns:p14="http://schemas.microsoft.com/office/powerpoint/2010/main" val="101312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1C81C-8F10-4300-8B47-13FB159C536B}" type="datetimeFigureOut">
              <a:rPr lang="en-US" smtClean="0"/>
              <a:t>4/23/2019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1A45B-0940-4616-8339-CDB41B675127}" type="slidenum">
              <a:rPr lang="en-US" smtClean="0"/>
              <a:t>‹#›</a:t>
            </a:fld>
            <a:endParaRPr lang="en-US"/>
          </a:p>
        </p:txBody>
      </p:sp>
    </p:spTree>
    <p:extLst>
      <p:ext uri="{BB962C8B-B14F-4D97-AF65-F5344CB8AC3E}">
        <p14:creationId xmlns:p14="http://schemas.microsoft.com/office/powerpoint/2010/main" val="326468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LATIN FOR GARDENERS V</a:t>
            </a:r>
          </a:p>
        </p:txBody>
      </p:sp>
      <p:sp>
        <p:nvSpPr>
          <p:cNvPr id="3" name="Subtitle 2"/>
          <p:cNvSpPr>
            <a:spLocks noGrp="1"/>
          </p:cNvSpPr>
          <p:nvPr>
            <p:ph type="subTitle" idx="1"/>
          </p:nvPr>
        </p:nvSpPr>
        <p:spPr/>
        <p:txBody>
          <a:bodyPr/>
          <a:lstStyle/>
          <a:p>
            <a:r>
              <a:rPr lang="en-US" dirty="0">
                <a:solidFill>
                  <a:srgbClr val="92D050"/>
                </a:solidFill>
              </a:rPr>
              <a:t>Names for plants resembling other things</a:t>
            </a:r>
          </a:p>
          <a:p>
            <a:r>
              <a:rPr lang="en-US" dirty="0">
                <a:solidFill>
                  <a:srgbClr val="92D050"/>
                </a:solidFill>
              </a:rPr>
              <a:t>Names recognizing famous people</a:t>
            </a:r>
          </a:p>
        </p:txBody>
      </p:sp>
    </p:spTree>
    <p:extLst>
      <p:ext uri="{BB962C8B-B14F-4D97-AF65-F5344CB8AC3E}">
        <p14:creationId xmlns:p14="http://schemas.microsoft.com/office/powerpoint/2010/main" val="1934029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Verbascum</a:t>
            </a:r>
            <a:r>
              <a:rPr lang="en-US" i="1" dirty="0"/>
              <a:t> </a:t>
            </a:r>
            <a:r>
              <a:rPr lang="en-US" i="1" dirty="0" err="1"/>
              <a:t>arcturus</a:t>
            </a:r>
            <a:br>
              <a:rPr lang="en-US" dirty="0"/>
            </a:br>
            <a:r>
              <a:rPr lang="en-US" dirty="0" err="1"/>
              <a:t>arcturus</a:t>
            </a:r>
            <a:r>
              <a:rPr lang="en-US" dirty="0"/>
              <a:t> – like a bear’s tail</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992438" y="612775"/>
            <a:ext cx="3086100" cy="4114800"/>
          </a:xfrm>
        </p:spPr>
      </p:pic>
      <p:sp>
        <p:nvSpPr>
          <p:cNvPr id="4" name="Text Placeholder 3"/>
          <p:cNvSpPr>
            <a:spLocks noGrp="1"/>
          </p:cNvSpPr>
          <p:nvPr>
            <p:ph type="body" sz="half" idx="2"/>
          </p:nvPr>
        </p:nvSpPr>
        <p:spPr/>
        <p:txBody>
          <a:bodyPr>
            <a:normAutofit fontScale="92500" lnSpcReduction="20000"/>
          </a:bodyPr>
          <a:lstStyle/>
          <a:p>
            <a:r>
              <a:rPr lang="en-US" dirty="0"/>
              <a:t>Common name – Cretan Bear’s Tail</a:t>
            </a:r>
          </a:p>
          <a:p>
            <a:r>
              <a:rPr lang="en-US" dirty="0"/>
              <a:t>This plant happily grows in crevices on cliff faces and other inhospitable places, is drought tolerant and deer resistant but also good in the front of borders and in containers.  Long lasting blooms from Spring through Summer. </a:t>
            </a:r>
          </a:p>
        </p:txBody>
      </p:sp>
    </p:spTree>
    <p:extLst>
      <p:ext uri="{BB962C8B-B14F-4D97-AF65-F5344CB8AC3E}">
        <p14:creationId xmlns:p14="http://schemas.microsoft.com/office/powerpoint/2010/main" val="258511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0303" r="30303"/>
          <a:stretch>
            <a:fillRect/>
          </a:stretch>
        </p:blipFill>
        <p:spPr/>
      </p:pic>
      <p:sp>
        <p:nvSpPr>
          <p:cNvPr id="4" name="Text Placeholder 3"/>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1177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Erythrina</a:t>
            </a:r>
            <a:r>
              <a:rPr lang="en-US" i="1" dirty="0"/>
              <a:t> crista-</a:t>
            </a:r>
            <a:r>
              <a:rPr lang="en-US" i="1" dirty="0" err="1"/>
              <a:t>galli</a:t>
            </a:r>
            <a:br>
              <a:rPr lang="en-US" dirty="0"/>
            </a:br>
            <a:r>
              <a:rPr lang="en-US" dirty="0"/>
              <a:t>crista-</a:t>
            </a:r>
            <a:r>
              <a:rPr lang="en-US" dirty="0" err="1"/>
              <a:t>galli</a:t>
            </a:r>
            <a:r>
              <a:rPr lang="en-US" dirty="0"/>
              <a:t> – like a cock’s comb</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8" y="612775"/>
            <a:ext cx="5486400" cy="4114800"/>
          </a:xfrm>
        </p:spPr>
      </p:pic>
      <p:sp>
        <p:nvSpPr>
          <p:cNvPr id="4" name="Text Placeholder 3"/>
          <p:cNvSpPr>
            <a:spLocks noGrp="1"/>
          </p:cNvSpPr>
          <p:nvPr>
            <p:ph type="body" sz="half" idx="2"/>
          </p:nvPr>
        </p:nvSpPr>
        <p:spPr/>
        <p:txBody>
          <a:bodyPr>
            <a:normAutofit fontScale="92500" lnSpcReduction="20000"/>
          </a:bodyPr>
          <a:lstStyle/>
          <a:p>
            <a:r>
              <a:rPr lang="en-US" dirty="0"/>
              <a:t>Common Name – Cockspur Coral Tree</a:t>
            </a:r>
          </a:p>
          <a:p>
            <a:r>
              <a:rPr lang="en-US" dirty="0"/>
              <a:t>This tree which is native to South America has been widely planted as a street tree in Southern California.  It is the national tree of Argentina and national flower of Uruguay.</a:t>
            </a:r>
          </a:p>
        </p:txBody>
      </p:sp>
    </p:spTree>
    <p:extLst>
      <p:ext uri="{BB962C8B-B14F-4D97-AF65-F5344CB8AC3E}">
        <p14:creationId xmlns:p14="http://schemas.microsoft.com/office/powerpoint/2010/main" val="270955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875" b="21875"/>
          <a:stretch>
            <a:fillRect/>
          </a:stretch>
        </p:blipFill>
        <p:spPr/>
      </p:pic>
      <p:sp>
        <p:nvSpPr>
          <p:cNvPr id="4" name="Text Placeholder 3"/>
          <p:cNvSpPr>
            <a:spLocks noGrp="1"/>
          </p:cNvSpPr>
          <p:nvPr>
            <p:ph type="body" sz="half" idx="2"/>
          </p:nvPr>
        </p:nvSpPr>
        <p:spPr/>
        <p:txBody>
          <a:bodyPr/>
          <a:lstStyle/>
          <a:p>
            <a:r>
              <a:rPr lang="en-US" dirty="0"/>
              <a:t>Another close-up of the flower</a:t>
            </a:r>
          </a:p>
        </p:txBody>
      </p:sp>
    </p:spTree>
    <p:extLst>
      <p:ext uri="{BB962C8B-B14F-4D97-AF65-F5344CB8AC3E}">
        <p14:creationId xmlns:p14="http://schemas.microsoft.com/office/powerpoint/2010/main" val="269911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986480" y="612775"/>
            <a:ext cx="3098015" cy="41148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912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Mimulus</a:t>
            </a:r>
            <a:r>
              <a:rPr lang="en-US" dirty="0"/>
              <a:t> </a:t>
            </a:r>
            <a:r>
              <a:rPr lang="en-US" dirty="0" err="1"/>
              <a:t>tigrinus</a:t>
            </a:r>
            <a:br>
              <a:rPr lang="en-US" dirty="0"/>
            </a:br>
            <a:r>
              <a:rPr lang="en-US" dirty="0" err="1"/>
              <a:t>tigrinus</a:t>
            </a:r>
            <a:r>
              <a:rPr lang="en-US" dirty="0"/>
              <a:t> – like a tiger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normAutofit fontScale="92500" lnSpcReduction="20000"/>
          </a:bodyPr>
          <a:lstStyle/>
          <a:p>
            <a:r>
              <a:rPr lang="en-US" dirty="0"/>
              <a:t>Common name - Tiger Monkey-flower</a:t>
            </a:r>
          </a:p>
          <a:p>
            <a:r>
              <a:rPr lang="en-US" dirty="0"/>
              <a:t>A bright-flowering annual wildflower whose genus and species both refer to animals! </a:t>
            </a:r>
            <a:r>
              <a:rPr lang="en-US" dirty="0" err="1"/>
              <a:t>Mimulus</a:t>
            </a:r>
            <a:r>
              <a:rPr lang="en-US" dirty="0"/>
              <a:t> refers to the flower shape being like that of a clown monkey face and </a:t>
            </a:r>
            <a:r>
              <a:rPr lang="en-US" dirty="0" err="1"/>
              <a:t>tigrinus</a:t>
            </a:r>
            <a:r>
              <a:rPr lang="en-US" dirty="0"/>
              <a:t> refers to this particular species being striped like a tiger.</a:t>
            </a:r>
          </a:p>
        </p:txBody>
      </p:sp>
    </p:spTree>
    <p:extLst>
      <p:ext uri="{BB962C8B-B14F-4D97-AF65-F5344CB8AC3E}">
        <p14:creationId xmlns:p14="http://schemas.microsoft.com/office/powerpoint/2010/main" val="356564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Tiger or leopard?!</a:t>
            </a:r>
          </a:p>
        </p:txBody>
      </p:sp>
      <p:sp>
        <p:nvSpPr>
          <p:cNvPr id="3" name="Text Placeholder 2"/>
          <p:cNvSpPr>
            <a:spLocks noGrp="1"/>
          </p:cNvSpPr>
          <p:nvPr>
            <p:ph type="body" idx="1"/>
          </p:nvPr>
        </p:nvSpPr>
        <p:spPr/>
        <p:txBody>
          <a:bodyPr/>
          <a:lstStyle/>
          <a:p>
            <a:r>
              <a:rPr lang="en-US" dirty="0"/>
              <a:t>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6410" y="2174875"/>
            <a:ext cx="3241768" cy="3951288"/>
          </a:xfrm>
        </p:spPr>
      </p:pic>
      <p:sp>
        <p:nvSpPr>
          <p:cNvPr id="5" name="Text Placeholder 4"/>
          <p:cNvSpPr>
            <a:spLocks noGrp="1"/>
          </p:cNvSpPr>
          <p:nvPr>
            <p:ph type="body" sz="quarter" idx="3"/>
          </p:nvPr>
        </p:nvSpPr>
        <p:spPr/>
        <p:txBody>
          <a:bodyPr/>
          <a:lstStyle/>
          <a:p>
            <a:r>
              <a:rPr lang="en-US" dirty="0"/>
              <a:t>     </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57800" y="2173605"/>
            <a:ext cx="3048000" cy="3873246"/>
          </a:xfrm>
        </p:spPr>
      </p:pic>
    </p:spTree>
    <p:extLst>
      <p:ext uri="{BB962C8B-B14F-4D97-AF65-F5344CB8AC3E}">
        <p14:creationId xmlns:p14="http://schemas.microsoft.com/office/powerpoint/2010/main" val="1590161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Ipomoea pes-</a:t>
            </a:r>
            <a:r>
              <a:rPr lang="en-US" i="1" dirty="0" err="1"/>
              <a:t>caprae</a:t>
            </a:r>
            <a:br>
              <a:rPr lang="en-US" dirty="0"/>
            </a:br>
            <a:r>
              <a:rPr lang="en-US" dirty="0"/>
              <a:t>pes-</a:t>
            </a:r>
            <a:r>
              <a:rPr lang="en-US" dirty="0" err="1"/>
              <a:t>caprae</a:t>
            </a:r>
            <a:r>
              <a:rPr lang="en-US" dirty="0"/>
              <a:t> – like a goat’s foot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8" y="761766"/>
            <a:ext cx="5486400" cy="4038834"/>
          </a:xfrm>
        </p:spPr>
      </p:pic>
      <p:sp>
        <p:nvSpPr>
          <p:cNvPr id="4" name="Text Placeholder 3"/>
          <p:cNvSpPr>
            <a:spLocks noGrp="1"/>
          </p:cNvSpPr>
          <p:nvPr>
            <p:ph type="body" sz="half" idx="2"/>
          </p:nvPr>
        </p:nvSpPr>
        <p:spPr/>
        <p:txBody>
          <a:bodyPr>
            <a:normAutofit fontScale="92500" lnSpcReduction="20000"/>
          </a:bodyPr>
          <a:lstStyle/>
          <a:p>
            <a:r>
              <a:rPr lang="en-US" dirty="0"/>
              <a:t>Common Names – </a:t>
            </a:r>
            <a:r>
              <a:rPr lang="en-US" dirty="0" err="1"/>
              <a:t>Bayhops</a:t>
            </a:r>
            <a:r>
              <a:rPr lang="en-US" dirty="0"/>
              <a:t>,  Beach Morning Glory or Goat’s Foot</a:t>
            </a:r>
          </a:p>
          <a:p>
            <a:r>
              <a:rPr lang="en-US" dirty="0"/>
              <a:t>A prostrate perennial creeping vine native to tropical shores of the Atlantic, Pacific and Indian Oceans.  Its seeds float and are not affected by saltwater, thus its wide dispersal along beaches and is a primary sand stabilizer.</a:t>
            </a:r>
          </a:p>
        </p:txBody>
      </p:sp>
    </p:spTree>
    <p:extLst>
      <p:ext uri="{BB962C8B-B14F-4D97-AF65-F5344CB8AC3E}">
        <p14:creationId xmlns:p14="http://schemas.microsoft.com/office/powerpoint/2010/main" val="423456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4" r="64"/>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940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Hippeastrum</a:t>
            </a:r>
            <a:r>
              <a:rPr lang="en-US" i="1" dirty="0"/>
              <a:t> </a:t>
            </a:r>
            <a:r>
              <a:rPr lang="en-US" i="1" dirty="0" err="1"/>
              <a:t>papilio</a:t>
            </a:r>
            <a:br>
              <a:rPr lang="en-US" dirty="0"/>
            </a:br>
            <a:r>
              <a:rPr lang="en-US" dirty="0" err="1"/>
              <a:t>papilio</a:t>
            </a:r>
            <a:r>
              <a:rPr lang="en-US" dirty="0"/>
              <a:t> – like a butterfly</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478087" y="612775"/>
            <a:ext cx="4114800" cy="4114800"/>
          </a:xfrm>
        </p:spPr>
      </p:pic>
      <p:sp>
        <p:nvSpPr>
          <p:cNvPr id="4" name="Text Placeholder 3"/>
          <p:cNvSpPr>
            <a:spLocks noGrp="1"/>
          </p:cNvSpPr>
          <p:nvPr>
            <p:ph type="body" sz="half" idx="2"/>
          </p:nvPr>
        </p:nvSpPr>
        <p:spPr/>
        <p:txBody>
          <a:bodyPr>
            <a:normAutofit fontScale="92500"/>
          </a:bodyPr>
          <a:lstStyle/>
          <a:p>
            <a:r>
              <a:rPr lang="en-US" dirty="0"/>
              <a:t>Common name – Butterfly Amaryllis</a:t>
            </a:r>
          </a:p>
          <a:p>
            <a:r>
              <a:rPr lang="en-US" dirty="0"/>
              <a:t>This flowering perennial was found in the tropical rainforests of southern Brazil in the 1960s.  It is endangered but is becoming increasingly popular.</a:t>
            </a:r>
          </a:p>
        </p:txBody>
      </p:sp>
    </p:spTree>
    <p:extLst>
      <p:ext uri="{BB962C8B-B14F-4D97-AF65-F5344CB8AC3E}">
        <p14:creationId xmlns:p14="http://schemas.microsoft.com/office/powerpoint/2010/main" val="318124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RESEMBLING OTHER THINGS</a:t>
            </a:r>
          </a:p>
        </p:txBody>
      </p:sp>
      <p:sp>
        <p:nvSpPr>
          <p:cNvPr id="3" name="Content Placeholder 2"/>
          <p:cNvSpPr>
            <a:spLocks noGrp="1"/>
          </p:cNvSpPr>
          <p:nvPr>
            <p:ph idx="1"/>
          </p:nvPr>
        </p:nvSpPr>
        <p:spPr/>
        <p:txBody>
          <a:bodyPr>
            <a:normAutofit/>
          </a:bodyPr>
          <a:lstStyle/>
          <a:p>
            <a:r>
              <a:rPr lang="en-US" dirty="0" err="1"/>
              <a:t>Rosmarinifolius</a:t>
            </a:r>
            <a:r>
              <a:rPr lang="en-US" dirty="0"/>
              <a:t> – leaves like those of rosemary plants </a:t>
            </a:r>
            <a:endParaRPr lang="en-US" i="1" dirty="0"/>
          </a:p>
          <a:p>
            <a:r>
              <a:rPr lang="en-US" dirty="0" err="1"/>
              <a:t>Salicifolius</a:t>
            </a:r>
            <a:r>
              <a:rPr lang="en-US" dirty="0"/>
              <a:t> – leaves like those of  willow trees and shrubs  </a:t>
            </a:r>
          </a:p>
          <a:p>
            <a:r>
              <a:rPr lang="en-US" dirty="0" err="1"/>
              <a:t>Quercifolius</a:t>
            </a:r>
            <a:r>
              <a:rPr lang="en-US" dirty="0"/>
              <a:t> – leaves like those of oak trees</a:t>
            </a:r>
          </a:p>
          <a:p>
            <a:r>
              <a:rPr lang="en-US" dirty="0" err="1"/>
              <a:t>Primuloides</a:t>
            </a:r>
            <a:r>
              <a:rPr lang="en-US" dirty="0"/>
              <a:t> – leaves/flowers like those of primroses </a:t>
            </a:r>
          </a:p>
          <a:p>
            <a:r>
              <a:rPr lang="en-US" dirty="0" err="1"/>
              <a:t>Arboreus</a:t>
            </a:r>
            <a:r>
              <a:rPr lang="en-US" dirty="0"/>
              <a:t> - having the form or size of a tree</a:t>
            </a:r>
          </a:p>
          <a:p>
            <a:pPr marL="0" indent="0">
              <a:buNone/>
            </a:pPr>
            <a:endParaRPr lang="en-US" dirty="0"/>
          </a:p>
          <a:p>
            <a:endParaRPr lang="en-US" dirty="0"/>
          </a:p>
          <a:p>
            <a:pPr marL="0" indent="0">
              <a:buNone/>
            </a:pPr>
            <a:endParaRPr lang="en-US" i="1" dirty="0"/>
          </a:p>
        </p:txBody>
      </p:sp>
    </p:spTree>
    <p:extLst>
      <p:ext uri="{BB962C8B-B14F-4D97-AF65-F5344CB8AC3E}">
        <p14:creationId xmlns:p14="http://schemas.microsoft.com/office/powerpoint/2010/main" val="98294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Plants Recognizing Famous Male Horticulturists</a:t>
            </a:r>
          </a:p>
        </p:txBody>
      </p:sp>
      <p:sp>
        <p:nvSpPr>
          <p:cNvPr id="3" name="Content Placeholder 2"/>
          <p:cNvSpPr>
            <a:spLocks noGrp="1"/>
          </p:cNvSpPr>
          <p:nvPr>
            <p:ph idx="1"/>
          </p:nvPr>
        </p:nvSpPr>
        <p:spPr/>
        <p:txBody>
          <a:bodyPr/>
          <a:lstStyle/>
          <a:p>
            <a:r>
              <a:rPr lang="en-US" dirty="0" err="1"/>
              <a:t>Armandii</a:t>
            </a:r>
            <a:r>
              <a:rPr lang="en-US" dirty="0"/>
              <a:t> – after Father Armand David</a:t>
            </a:r>
          </a:p>
          <a:p>
            <a:r>
              <a:rPr lang="en-US" dirty="0" err="1"/>
              <a:t>Banksii</a:t>
            </a:r>
            <a:r>
              <a:rPr lang="en-US" dirty="0"/>
              <a:t> – after Joseph Banks</a:t>
            </a:r>
          </a:p>
          <a:p>
            <a:r>
              <a:rPr lang="en-US" dirty="0" err="1"/>
              <a:t>Douglasii</a:t>
            </a:r>
            <a:r>
              <a:rPr lang="en-US" dirty="0"/>
              <a:t> – after David Douglas</a:t>
            </a:r>
          </a:p>
          <a:p>
            <a:r>
              <a:rPr lang="en-US" dirty="0" err="1"/>
              <a:t>Menziesii</a:t>
            </a:r>
            <a:r>
              <a:rPr lang="en-US" dirty="0"/>
              <a:t> – after Archibald Menzies</a:t>
            </a:r>
          </a:p>
          <a:p>
            <a:r>
              <a:rPr lang="en-US" dirty="0" err="1"/>
              <a:t>Edgeworthia</a:t>
            </a:r>
            <a:r>
              <a:rPr lang="en-US" dirty="0"/>
              <a:t> – after Michael Pakenham Edgeworth</a:t>
            </a:r>
          </a:p>
          <a:p>
            <a:pPr marL="0" indent="0">
              <a:buNone/>
            </a:pPr>
            <a:endParaRPr lang="en-US" dirty="0"/>
          </a:p>
        </p:txBody>
      </p:sp>
    </p:spTree>
    <p:extLst>
      <p:ext uri="{BB962C8B-B14F-4D97-AF65-F5344CB8AC3E}">
        <p14:creationId xmlns:p14="http://schemas.microsoft.com/office/powerpoint/2010/main" val="247563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Father David Armand – 1826-1900</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288530" y="612775"/>
            <a:ext cx="2493916" cy="4114800"/>
          </a:xfrm>
        </p:spPr>
      </p:pic>
      <p:sp>
        <p:nvSpPr>
          <p:cNvPr id="4" name="Text Placeholder 3"/>
          <p:cNvSpPr>
            <a:spLocks noGrp="1"/>
          </p:cNvSpPr>
          <p:nvPr>
            <p:ph type="body" sz="half" idx="2"/>
          </p:nvPr>
        </p:nvSpPr>
        <p:spPr/>
        <p:txBody>
          <a:bodyPr>
            <a:normAutofit fontScale="85000" lnSpcReduction="10000"/>
          </a:bodyPr>
          <a:lstStyle/>
          <a:p>
            <a:r>
              <a:rPr lang="en-US" dirty="0"/>
              <a:t>A French </a:t>
            </a:r>
            <a:r>
              <a:rPr lang="en-US" dirty="0" err="1"/>
              <a:t>Lazarist</a:t>
            </a:r>
            <a:r>
              <a:rPr lang="en-US" dirty="0"/>
              <a:t> missionary who was also a zoologist and botanist - famous for “discovering” the Panda Bear in China – he sent back to Paris over 52 species of rhododendron and 40 species of </a:t>
            </a:r>
            <a:r>
              <a:rPr lang="en-US" dirty="0" err="1"/>
              <a:t>primulae</a:t>
            </a:r>
            <a:r>
              <a:rPr lang="en-US" dirty="0"/>
              <a:t> among countless other plant species.  He had plants named for him after  both his forename and surname.</a:t>
            </a:r>
          </a:p>
        </p:txBody>
      </p:sp>
    </p:spTree>
    <p:extLst>
      <p:ext uri="{BB962C8B-B14F-4D97-AF65-F5344CB8AC3E}">
        <p14:creationId xmlns:p14="http://schemas.microsoft.com/office/powerpoint/2010/main" val="283391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Buddleia </a:t>
            </a:r>
            <a:r>
              <a:rPr lang="en-US" i="1" dirty="0" err="1"/>
              <a:t>davidii</a:t>
            </a:r>
            <a:br>
              <a:rPr lang="en-US" i="1" dirty="0"/>
            </a:br>
            <a:r>
              <a:rPr lang="en-US" dirty="0" err="1"/>
              <a:t>davidii</a:t>
            </a:r>
            <a:r>
              <a:rPr lang="en-US" dirty="0"/>
              <a:t> – after Pere David Armand</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115018" y="612775"/>
            <a:ext cx="4840941" cy="4114800"/>
          </a:xfrm>
        </p:spPr>
      </p:pic>
      <p:sp>
        <p:nvSpPr>
          <p:cNvPr id="4" name="Text Placeholder 3"/>
          <p:cNvSpPr>
            <a:spLocks noGrp="1"/>
          </p:cNvSpPr>
          <p:nvPr>
            <p:ph type="body" sz="half" idx="2"/>
          </p:nvPr>
        </p:nvSpPr>
        <p:spPr/>
        <p:txBody>
          <a:bodyPr>
            <a:normAutofit fontScale="85000" lnSpcReduction="10000"/>
          </a:bodyPr>
          <a:lstStyle/>
          <a:p>
            <a:r>
              <a:rPr lang="en-US" dirty="0"/>
              <a:t>Common names – Summer Lilac, Orange Eye or Butterfly-Bush</a:t>
            </a:r>
          </a:p>
          <a:p>
            <a:r>
              <a:rPr lang="en-US" dirty="0"/>
              <a:t>Ornamental shrub named after Pere David Armand which is cultivated worldwide. Armand was the first European to report the shrub, another botanist actually found it and yet another exported the first seed.  The plant was first for sale in the 1890’s.</a:t>
            </a:r>
          </a:p>
        </p:txBody>
      </p:sp>
    </p:spTree>
    <p:extLst>
      <p:ext uri="{BB962C8B-B14F-4D97-AF65-F5344CB8AC3E}">
        <p14:creationId xmlns:p14="http://schemas.microsoft.com/office/powerpoint/2010/main" val="169260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Clematis </a:t>
            </a:r>
            <a:r>
              <a:rPr lang="en-US" dirty="0" err="1"/>
              <a:t>armandii</a:t>
            </a:r>
            <a:br>
              <a:rPr lang="en-US" dirty="0"/>
            </a:br>
            <a:r>
              <a:rPr lang="en-US" dirty="0" err="1"/>
              <a:t>armandii</a:t>
            </a:r>
            <a:r>
              <a:rPr lang="en-US" dirty="0"/>
              <a:t> – after Pere David Armand</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2530" r="12530"/>
          <a:stretch>
            <a:fillRect/>
          </a:stretch>
        </p:blipFill>
        <p:spPr/>
      </p:pic>
      <p:sp>
        <p:nvSpPr>
          <p:cNvPr id="4" name="Text Placeholder 3"/>
          <p:cNvSpPr>
            <a:spLocks noGrp="1"/>
          </p:cNvSpPr>
          <p:nvPr>
            <p:ph type="body" sz="half" idx="2"/>
          </p:nvPr>
        </p:nvSpPr>
        <p:spPr/>
        <p:txBody>
          <a:bodyPr>
            <a:normAutofit/>
          </a:bodyPr>
          <a:lstStyle/>
          <a:p>
            <a:r>
              <a:rPr lang="en-US" dirty="0"/>
              <a:t>Common Name – Armand Clematis or Evergreen Clematis</a:t>
            </a:r>
          </a:p>
          <a:p>
            <a:r>
              <a:rPr lang="en-US" dirty="0"/>
              <a:t>A popular evergreen clematis with a sweetly fragrant blossom in late winter to early spring native to China and northern Burma.</a:t>
            </a:r>
          </a:p>
          <a:p>
            <a:endParaRPr lang="en-US" dirty="0"/>
          </a:p>
        </p:txBody>
      </p:sp>
    </p:spTree>
    <p:extLst>
      <p:ext uri="{BB962C8B-B14F-4D97-AF65-F5344CB8AC3E}">
        <p14:creationId xmlns:p14="http://schemas.microsoft.com/office/powerpoint/2010/main" val="319222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Douglas 1799-1834</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6716" b="16716"/>
          <a:stretch>
            <a:fillRect/>
          </a:stretch>
        </p:blipFill>
        <p:spPr/>
      </p:pic>
      <p:sp>
        <p:nvSpPr>
          <p:cNvPr id="4" name="Text Placeholder 3"/>
          <p:cNvSpPr>
            <a:spLocks noGrp="1"/>
          </p:cNvSpPr>
          <p:nvPr>
            <p:ph type="body" sz="half" idx="2"/>
          </p:nvPr>
        </p:nvSpPr>
        <p:spPr/>
        <p:txBody>
          <a:bodyPr>
            <a:normAutofit fontScale="77500" lnSpcReduction="20000"/>
          </a:bodyPr>
          <a:lstStyle/>
          <a:p>
            <a:r>
              <a:rPr lang="en-US" dirty="0"/>
              <a:t>Scottish botanist who studied under William Jackson Hooker at Glasgow University.  He made three trips to N. America, first to eastern N. America, then secondly to the Pacific Northwest and the third from the Columbia River to San Francisco and to Hawaii.  Second trip considered his most successful. He introduced the Douglas Fir into cultivation in 1827.</a:t>
            </a:r>
          </a:p>
          <a:p>
            <a:r>
              <a:rPr lang="en-US" dirty="0"/>
              <a:t>Died in Hawaii at the age of 35.</a:t>
            </a:r>
          </a:p>
        </p:txBody>
      </p:sp>
    </p:spTree>
    <p:extLst>
      <p:ext uri="{BB962C8B-B14F-4D97-AF65-F5344CB8AC3E}">
        <p14:creationId xmlns:p14="http://schemas.microsoft.com/office/powerpoint/2010/main" val="1001049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Spirea </a:t>
            </a:r>
            <a:r>
              <a:rPr lang="en-US" i="1" dirty="0" err="1"/>
              <a:t>douglasii</a:t>
            </a:r>
            <a:br>
              <a:rPr lang="en-US" dirty="0"/>
            </a:br>
            <a:r>
              <a:rPr lang="en-US" dirty="0" err="1"/>
              <a:t>douglasii</a:t>
            </a:r>
            <a:r>
              <a:rPr lang="en-US" dirty="0"/>
              <a:t> – after David Douglas</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p:pic>
      <p:sp>
        <p:nvSpPr>
          <p:cNvPr id="4" name="Text Placeholder 3"/>
          <p:cNvSpPr>
            <a:spLocks noGrp="1"/>
          </p:cNvSpPr>
          <p:nvPr>
            <p:ph type="body" sz="half" idx="2"/>
          </p:nvPr>
        </p:nvSpPr>
        <p:spPr/>
        <p:txBody>
          <a:bodyPr>
            <a:normAutofit fontScale="85000" lnSpcReduction="20000"/>
          </a:bodyPr>
          <a:lstStyle/>
          <a:p>
            <a:r>
              <a:rPr lang="en-US" dirty="0"/>
              <a:t>Common names: Hardhack, Hardhack Steeplebush, Douglas Spirea,</a:t>
            </a:r>
          </a:p>
          <a:p>
            <a:r>
              <a:rPr lang="en-US" dirty="0"/>
              <a:t>Steeplebush and Rose Spirea</a:t>
            </a:r>
          </a:p>
          <a:p>
            <a:r>
              <a:rPr lang="en-US" dirty="0"/>
              <a:t>Native from Alaska to Pacific Northwest – imported to Europe and considered invasive in some areas.  Prefers wetlands but will grow anywhere.</a:t>
            </a:r>
          </a:p>
        </p:txBody>
      </p:sp>
    </p:spTree>
    <p:extLst>
      <p:ext uri="{BB962C8B-B14F-4D97-AF65-F5344CB8AC3E}">
        <p14:creationId xmlns:p14="http://schemas.microsoft.com/office/powerpoint/2010/main" val="323963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Archibald Menzies</a:t>
            </a:r>
            <a:br>
              <a:rPr lang="en-US" dirty="0"/>
            </a:br>
            <a:r>
              <a:rPr lang="en-US" dirty="0"/>
              <a:t> 1754 - 1842</a:t>
            </a:r>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587" y="685800"/>
            <a:ext cx="4216606" cy="5105400"/>
          </a:xfrm>
        </p:spPr>
      </p:pic>
      <p:sp>
        <p:nvSpPr>
          <p:cNvPr id="7" name="Text Placeholder 6"/>
          <p:cNvSpPr>
            <a:spLocks noGrp="1"/>
          </p:cNvSpPr>
          <p:nvPr>
            <p:ph type="body" sz="half" idx="2"/>
          </p:nvPr>
        </p:nvSpPr>
        <p:spPr/>
        <p:txBody>
          <a:bodyPr/>
          <a:lstStyle/>
          <a:p>
            <a:r>
              <a:rPr lang="en-US" dirty="0"/>
              <a:t>A Scottish surgeon, naturalist and botanist who served with the Royal Navy.</a:t>
            </a:r>
          </a:p>
          <a:p>
            <a:endParaRPr lang="en-US" dirty="0"/>
          </a:p>
          <a:p>
            <a:endParaRPr lang="en-US" dirty="0"/>
          </a:p>
        </p:txBody>
      </p:sp>
    </p:spTree>
    <p:extLst>
      <p:ext uri="{BB962C8B-B14F-4D97-AF65-F5344CB8AC3E}">
        <p14:creationId xmlns:p14="http://schemas.microsoft.com/office/powerpoint/2010/main" val="256873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Pseudotsuga</a:t>
            </a:r>
            <a:r>
              <a:rPr lang="en-US" dirty="0"/>
              <a:t> </a:t>
            </a:r>
            <a:r>
              <a:rPr lang="en-US" dirty="0" err="1"/>
              <a:t>menziesii</a:t>
            </a:r>
            <a:br>
              <a:rPr lang="en-US" dirty="0"/>
            </a:br>
            <a:r>
              <a:rPr lang="en-US" dirty="0" err="1"/>
              <a:t>menziesii</a:t>
            </a:r>
            <a:r>
              <a:rPr lang="en-US" dirty="0"/>
              <a:t> – after Archibald Menzies</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3163888" y="612775"/>
            <a:ext cx="2743200" cy="4114800"/>
          </a:xfrm>
        </p:spPr>
      </p:pic>
      <p:sp>
        <p:nvSpPr>
          <p:cNvPr id="4" name="Text Placeholder 3"/>
          <p:cNvSpPr>
            <a:spLocks noGrp="1"/>
          </p:cNvSpPr>
          <p:nvPr>
            <p:ph type="body" sz="half" idx="2"/>
          </p:nvPr>
        </p:nvSpPr>
        <p:spPr>
          <a:xfrm>
            <a:off x="1752600" y="5367338"/>
            <a:ext cx="5526088" cy="1338262"/>
          </a:xfrm>
        </p:spPr>
        <p:txBody>
          <a:bodyPr>
            <a:normAutofit/>
          </a:bodyPr>
          <a:lstStyle/>
          <a:p>
            <a:r>
              <a:rPr lang="en-US" dirty="0"/>
              <a:t>Common names – Douglas Fir,  Douglas-fir, Oregon Pine, Douglas Spruce, Red Fir, Red Pine , Puget Sound Pine, False Hemlock and Columbian Pine</a:t>
            </a:r>
          </a:p>
          <a:p>
            <a:r>
              <a:rPr lang="en-US" dirty="0"/>
              <a:t>The common name Douglas Fir is misleading because it is not actually in the fir genus of </a:t>
            </a:r>
            <a:r>
              <a:rPr lang="en-US" dirty="0" err="1"/>
              <a:t>Abies</a:t>
            </a:r>
            <a:r>
              <a:rPr lang="en-US" dirty="0"/>
              <a:t>.  It is in the </a:t>
            </a:r>
            <a:r>
              <a:rPr lang="en-US" dirty="0" err="1"/>
              <a:t>pseudotsuga</a:t>
            </a:r>
            <a:r>
              <a:rPr lang="en-US" dirty="0"/>
              <a:t> genus.</a:t>
            </a:r>
          </a:p>
          <a:p>
            <a:r>
              <a:rPr lang="en-US" dirty="0"/>
              <a:t> First documented by Menzies in 1794 on Vancouver Island.</a:t>
            </a:r>
          </a:p>
        </p:txBody>
      </p:sp>
    </p:spTree>
    <p:extLst>
      <p:ext uri="{BB962C8B-B14F-4D97-AF65-F5344CB8AC3E}">
        <p14:creationId xmlns:p14="http://schemas.microsoft.com/office/powerpoint/2010/main" val="77907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Michael Pakenham Edgeworth 1812-1881</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814" b="20814"/>
          <a:stretch>
            <a:fillRect/>
          </a:stretch>
        </p:blipFill>
        <p:spPr>
          <a:xfrm>
            <a:off x="1828800" y="457200"/>
            <a:ext cx="5486400" cy="4114800"/>
          </a:xfrm>
        </p:spPr>
      </p:pic>
      <p:sp>
        <p:nvSpPr>
          <p:cNvPr id="4" name="Text Placeholder 3"/>
          <p:cNvSpPr>
            <a:spLocks noGrp="1"/>
          </p:cNvSpPr>
          <p:nvPr>
            <p:ph type="body" sz="half" idx="2"/>
          </p:nvPr>
        </p:nvSpPr>
        <p:spPr/>
        <p:txBody>
          <a:bodyPr/>
          <a:lstStyle/>
          <a:p>
            <a:r>
              <a:rPr lang="en-US" dirty="0"/>
              <a:t>An Irish-born botanist  born into a family of 24 children.  He specialized in collecting seeds and ferns. Studied at the University of Edinburgh and   spent most of his career in India.</a:t>
            </a:r>
          </a:p>
        </p:txBody>
      </p:sp>
    </p:spTree>
    <p:extLst>
      <p:ext uri="{BB962C8B-B14F-4D97-AF65-F5344CB8AC3E}">
        <p14:creationId xmlns:p14="http://schemas.microsoft.com/office/powerpoint/2010/main" val="82914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Edgeworthia</a:t>
            </a:r>
            <a:r>
              <a:rPr lang="en-US" dirty="0"/>
              <a:t> </a:t>
            </a:r>
            <a:r>
              <a:rPr lang="en-US" dirty="0" err="1"/>
              <a:t>chrysantha</a:t>
            </a:r>
            <a:br>
              <a:rPr lang="en-US" dirty="0"/>
            </a:br>
            <a:r>
              <a:rPr lang="en-US" dirty="0" err="1"/>
              <a:t>edgeworthia</a:t>
            </a:r>
            <a:r>
              <a:rPr lang="en-US" dirty="0"/>
              <a:t> – after Michael Pakenham Edgeworth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585" r="12585"/>
          <a:stretch>
            <a:fillRect/>
          </a:stretch>
        </p:blipFill>
        <p:spPr/>
      </p:pic>
      <p:sp>
        <p:nvSpPr>
          <p:cNvPr id="4" name="Text Placeholder 3"/>
          <p:cNvSpPr>
            <a:spLocks noGrp="1"/>
          </p:cNvSpPr>
          <p:nvPr>
            <p:ph type="body" sz="half" idx="2"/>
          </p:nvPr>
        </p:nvSpPr>
        <p:spPr/>
        <p:txBody>
          <a:bodyPr/>
          <a:lstStyle/>
          <a:p>
            <a:r>
              <a:rPr lang="en-US" dirty="0"/>
              <a:t>Common names – Chinese </a:t>
            </a:r>
            <a:r>
              <a:rPr lang="en-US" dirty="0" err="1"/>
              <a:t>Paperbush</a:t>
            </a:r>
            <a:r>
              <a:rPr lang="en-US" dirty="0"/>
              <a:t>, </a:t>
            </a:r>
            <a:r>
              <a:rPr lang="en-US" dirty="0" err="1"/>
              <a:t>Edgeworthia</a:t>
            </a:r>
            <a:endParaRPr lang="en-US" dirty="0"/>
          </a:p>
          <a:p>
            <a:r>
              <a:rPr lang="en-US" dirty="0"/>
              <a:t>Native to the Himalayas and China – prized for its bark  from which quality paper was made</a:t>
            </a:r>
          </a:p>
        </p:txBody>
      </p:sp>
    </p:spTree>
    <p:extLst>
      <p:ext uri="{BB962C8B-B14F-4D97-AF65-F5344CB8AC3E}">
        <p14:creationId xmlns:p14="http://schemas.microsoft.com/office/powerpoint/2010/main" val="249724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Ozothamnus</a:t>
            </a:r>
            <a:r>
              <a:rPr lang="en-US" i="1" dirty="0"/>
              <a:t> </a:t>
            </a:r>
            <a:r>
              <a:rPr lang="en-US" i="1" dirty="0" err="1"/>
              <a:t>rosmarinifolius</a:t>
            </a:r>
            <a:br>
              <a:rPr lang="en-US" i="1" dirty="0"/>
            </a:br>
            <a:r>
              <a:rPr lang="en-US" i="1" dirty="0" err="1"/>
              <a:t>rosmarinifolius</a:t>
            </a:r>
            <a:r>
              <a:rPr lang="en-US" i="1" dirty="0"/>
              <a:t> – with leaves like rosemary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828800" y="609600"/>
            <a:ext cx="5486400" cy="4114800"/>
          </a:xfrm>
        </p:spPr>
      </p:pic>
      <p:sp>
        <p:nvSpPr>
          <p:cNvPr id="4" name="Text Placeholder 3"/>
          <p:cNvSpPr>
            <a:spLocks noGrp="1"/>
          </p:cNvSpPr>
          <p:nvPr>
            <p:ph type="body" sz="half" idx="2"/>
          </p:nvPr>
        </p:nvSpPr>
        <p:spPr/>
        <p:txBody>
          <a:bodyPr>
            <a:normAutofit fontScale="92500" lnSpcReduction="20000"/>
          </a:bodyPr>
          <a:lstStyle/>
          <a:p>
            <a:r>
              <a:rPr lang="en-US" dirty="0"/>
              <a:t>Common name – Rosemary Everlasting</a:t>
            </a:r>
          </a:p>
          <a:p>
            <a:r>
              <a:rPr lang="en-US" dirty="0"/>
              <a:t>This evergreen shrub from Australia is hardy in the Pacific Northwest.  This is a photo of the ‘Silver Jubilee’ cultivar. Great for a full-sun, drought –tolerant garden.  Pink flower buds last a long time before opening to tiny white flowers.</a:t>
            </a:r>
          </a:p>
        </p:txBody>
      </p:sp>
    </p:spTree>
    <p:extLst>
      <p:ext uri="{BB962C8B-B14F-4D97-AF65-F5344CB8AC3E}">
        <p14:creationId xmlns:p14="http://schemas.microsoft.com/office/powerpoint/2010/main" val="115881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PLANTS RECOGNIZING FAMOUS FEMALES</a:t>
            </a:r>
          </a:p>
        </p:txBody>
      </p:sp>
      <p:sp>
        <p:nvSpPr>
          <p:cNvPr id="3" name="Content Placeholder 2"/>
          <p:cNvSpPr>
            <a:spLocks noGrp="1"/>
          </p:cNvSpPr>
          <p:nvPr>
            <p:ph idx="1"/>
          </p:nvPr>
        </p:nvSpPr>
        <p:spPr/>
        <p:txBody>
          <a:bodyPr/>
          <a:lstStyle/>
          <a:p>
            <a:pPr marL="0" indent="0">
              <a:buNone/>
            </a:pPr>
            <a:r>
              <a:rPr lang="en-US" dirty="0" err="1"/>
              <a:t>Danfordiae</a:t>
            </a:r>
            <a:r>
              <a:rPr lang="en-US" dirty="0"/>
              <a:t> – after Mrs. C. G. </a:t>
            </a:r>
            <a:r>
              <a:rPr lang="en-US" dirty="0" err="1"/>
              <a:t>Danford</a:t>
            </a:r>
            <a:endParaRPr lang="en-US" dirty="0"/>
          </a:p>
          <a:p>
            <a:pPr marL="0" indent="0">
              <a:buNone/>
            </a:pPr>
            <a:r>
              <a:rPr lang="en-US" dirty="0" err="1"/>
              <a:t>Florindae</a:t>
            </a:r>
            <a:r>
              <a:rPr lang="en-US" dirty="0"/>
              <a:t> – after Florinda N. Thompson</a:t>
            </a:r>
          </a:p>
          <a:p>
            <a:pPr marL="0" indent="0">
              <a:buNone/>
            </a:pPr>
            <a:r>
              <a:rPr lang="en-US" dirty="0"/>
              <a:t>Regina-</a:t>
            </a:r>
            <a:r>
              <a:rPr lang="en-US" dirty="0" err="1"/>
              <a:t>Olgae</a:t>
            </a:r>
            <a:r>
              <a:rPr lang="en-US" dirty="0"/>
              <a:t> – after Queen Olga of Greece</a:t>
            </a:r>
          </a:p>
          <a:p>
            <a:pPr marL="0" indent="0">
              <a:buNone/>
            </a:pPr>
            <a:r>
              <a:rPr lang="en-US" dirty="0" err="1"/>
              <a:t>Robbiae</a:t>
            </a:r>
            <a:r>
              <a:rPr lang="en-US" dirty="0"/>
              <a:t> – after Mary Ann Robb</a:t>
            </a:r>
          </a:p>
          <a:p>
            <a:pPr marL="0" indent="0">
              <a:buNone/>
            </a:pPr>
            <a:r>
              <a:rPr lang="en-US" dirty="0" err="1"/>
              <a:t>Wilmottianum</a:t>
            </a:r>
            <a:r>
              <a:rPr lang="en-US" dirty="0"/>
              <a:t> – after Ellen Ann Willmott</a:t>
            </a:r>
          </a:p>
        </p:txBody>
      </p:sp>
    </p:spTree>
    <p:extLst>
      <p:ext uri="{BB962C8B-B14F-4D97-AF65-F5344CB8AC3E}">
        <p14:creationId xmlns:p14="http://schemas.microsoft.com/office/powerpoint/2010/main" val="3641768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Iris </a:t>
            </a:r>
            <a:r>
              <a:rPr lang="en-US" dirty="0" err="1"/>
              <a:t>reticulata</a:t>
            </a:r>
            <a:r>
              <a:rPr lang="en-US" dirty="0"/>
              <a:t> </a:t>
            </a:r>
            <a:r>
              <a:rPr lang="en-US" dirty="0" err="1"/>
              <a:t>danfordiae</a:t>
            </a:r>
            <a:br>
              <a:rPr lang="en-US" dirty="0"/>
            </a:br>
            <a:r>
              <a:rPr lang="en-US" dirty="0" err="1"/>
              <a:t>danfordiae</a:t>
            </a:r>
            <a:r>
              <a:rPr lang="en-US" dirty="0"/>
              <a:t> – after Mrs. C. G. </a:t>
            </a:r>
            <a:r>
              <a:rPr lang="en-US" dirty="0" err="1"/>
              <a:t>Danford</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478088" y="612775"/>
            <a:ext cx="4114800" cy="4114800"/>
          </a:xfrm>
        </p:spPr>
      </p:pic>
      <p:sp>
        <p:nvSpPr>
          <p:cNvPr id="4" name="Text Placeholder 3"/>
          <p:cNvSpPr>
            <a:spLocks noGrp="1"/>
          </p:cNvSpPr>
          <p:nvPr>
            <p:ph type="body" sz="half" idx="2"/>
          </p:nvPr>
        </p:nvSpPr>
        <p:spPr/>
        <p:txBody>
          <a:bodyPr>
            <a:normAutofit fontScale="85000" lnSpcReduction="10000"/>
          </a:bodyPr>
          <a:lstStyle/>
          <a:p>
            <a:r>
              <a:rPr lang="en-US" dirty="0"/>
              <a:t>Common names – Dwarf Iris, Buttercup Iris or </a:t>
            </a:r>
            <a:r>
              <a:rPr lang="en-US" dirty="0" err="1"/>
              <a:t>Danford’s</a:t>
            </a:r>
            <a:r>
              <a:rPr lang="en-US" dirty="0"/>
              <a:t> Iris</a:t>
            </a:r>
          </a:p>
          <a:p>
            <a:r>
              <a:rPr lang="en-US" dirty="0"/>
              <a:t>This species was introduced from Cilicia, Turkey and was named after Mrs. </a:t>
            </a:r>
            <a:r>
              <a:rPr lang="en-US" dirty="0" err="1"/>
              <a:t>Danford</a:t>
            </a:r>
            <a:r>
              <a:rPr lang="en-US" dirty="0"/>
              <a:t>, who was an English plant hunter of the Asia Minor regions. She discovered it in 1876.  It is one of the first in the </a:t>
            </a:r>
            <a:r>
              <a:rPr lang="en-US" dirty="0" err="1"/>
              <a:t>reticulata</a:t>
            </a:r>
            <a:r>
              <a:rPr lang="en-US" dirty="0"/>
              <a:t> group to bloom, often in early February.</a:t>
            </a:r>
          </a:p>
        </p:txBody>
      </p:sp>
    </p:spTree>
    <p:extLst>
      <p:ext uri="{BB962C8B-B14F-4D97-AF65-F5344CB8AC3E}">
        <p14:creationId xmlns:p14="http://schemas.microsoft.com/office/powerpoint/2010/main" val="1365763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Primula </a:t>
            </a:r>
            <a:r>
              <a:rPr lang="en-US" dirty="0" err="1"/>
              <a:t>florindae</a:t>
            </a:r>
            <a:br>
              <a:rPr lang="en-US" dirty="0"/>
            </a:br>
            <a:r>
              <a:rPr lang="en-US" dirty="0" err="1"/>
              <a:t>florindae</a:t>
            </a:r>
            <a:r>
              <a:rPr lang="en-US" dirty="0"/>
              <a:t> – after Florinda N. Thompson</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8" y="846239"/>
            <a:ext cx="5486400" cy="3647872"/>
          </a:xfrm>
        </p:spPr>
      </p:pic>
      <p:sp>
        <p:nvSpPr>
          <p:cNvPr id="4" name="Text Placeholder 3"/>
          <p:cNvSpPr>
            <a:spLocks noGrp="1"/>
          </p:cNvSpPr>
          <p:nvPr>
            <p:ph type="body" sz="half" idx="2"/>
          </p:nvPr>
        </p:nvSpPr>
        <p:spPr>
          <a:xfrm>
            <a:off x="1792288" y="5367338"/>
            <a:ext cx="5522912" cy="1414462"/>
          </a:xfrm>
        </p:spPr>
        <p:txBody>
          <a:bodyPr>
            <a:normAutofit fontScale="85000" lnSpcReduction="20000"/>
          </a:bodyPr>
          <a:lstStyle/>
          <a:p>
            <a:r>
              <a:rPr lang="en-US" dirty="0"/>
              <a:t>Common names – Giant Cowslip, Tibetan Cowslip, Bog Primula, Himalayan Cowslip, Tibetan Primrose, Florinda Primrose</a:t>
            </a:r>
          </a:p>
          <a:p>
            <a:r>
              <a:rPr lang="en-US" dirty="0"/>
              <a:t>Native to southeastern Tibet, this very fragrant long-lived perennial grows up to 4 feet tall and increases yearly; takes full sun to shade, moist soil and deer and rabbits don’t like it!</a:t>
            </a:r>
          </a:p>
          <a:p>
            <a:r>
              <a:rPr lang="en-US" dirty="0"/>
              <a:t>Florinda was the first wife of Francis </a:t>
            </a:r>
            <a:r>
              <a:rPr lang="en-US" dirty="0" err="1"/>
              <a:t>Kingdon</a:t>
            </a:r>
            <a:r>
              <a:rPr lang="en-US" dirty="0"/>
              <a:t>-Ward , a British Botanist who traveled extensively in Tibet, NW China, Myanmar and Assam. After their divorce, Florinda stood as a Liberal Party candidate to Parliament in 1950.</a:t>
            </a:r>
          </a:p>
        </p:txBody>
      </p:sp>
    </p:spTree>
    <p:extLst>
      <p:ext uri="{BB962C8B-B14F-4D97-AF65-F5344CB8AC3E}">
        <p14:creationId xmlns:p14="http://schemas.microsoft.com/office/powerpoint/2010/main" val="1460438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Queen Olga of Greece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883561" y="612775"/>
            <a:ext cx="3303854" cy="4114800"/>
          </a:xfrm>
        </p:spPr>
      </p:pic>
      <p:sp>
        <p:nvSpPr>
          <p:cNvPr id="4" name="Text Placeholder 3"/>
          <p:cNvSpPr>
            <a:spLocks noGrp="1"/>
          </p:cNvSpPr>
          <p:nvPr>
            <p:ph type="body" sz="half" idx="2"/>
          </p:nvPr>
        </p:nvSpPr>
        <p:spPr/>
        <p:txBody>
          <a:bodyPr>
            <a:normAutofit/>
          </a:bodyPr>
          <a:lstStyle/>
          <a:p>
            <a:r>
              <a:rPr lang="en-US" dirty="0"/>
              <a:t>- Wife of King George I of Greece and a member of the Romanov  family.  She was the grandmother of Prince Philip, Duke of Edinburgh.</a:t>
            </a:r>
          </a:p>
        </p:txBody>
      </p:sp>
    </p:spTree>
    <p:extLst>
      <p:ext uri="{BB962C8B-B14F-4D97-AF65-F5344CB8AC3E}">
        <p14:creationId xmlns:p14="http://schemas.microsoft.com/office/powerpoint/2010/main" val="3043507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Galanthus</a:t>
            </a:r>
            <a:r>
              <a:rPr lang="en-US" dirty="0"/>
              <a:t> </a:t>
            </a:r>
            <a:r>
              <a:rPr lang="en-US" dirty="0" err="1"/>
              <a:t>regina-olgae</a:t>
            </a:r>
            <a:br>
              <a:rPr lang="en-US" dirty="0"/>
            </a:br>
            <a:r>
              <a:rPr lang="en-US" dirty="0" err="1"/>
              <a:t>regina-olgae</a:t>
            </a:r>
            <a:r>
              <a:rPr lang="en-US" dirty="0"/>
              <a:t> – after Queen Olga of Greece</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a:xfrm>
            <a:off x="1752600" y="5367338"/>
            <a:ext cx="5526088" cy="1185862"/>
          </a:xfrm>
        </p:spPr>
        <p:txBody>
          <a:bodyPr>
            <a:normAutofit fontScale="92500" lnSpcReduction="20000"/>
          </a:bodyPr>
          <a:lstStyle/>
          <a:p>
            <a:r>
              <a:rPr lang="en-US" dirty="0"/>
              <a:t>Common Name: Autumn Snowdrop, Queen Olga’s Snowdrop</a:t>
            </a:r>
          </a:p>
          <a:p>
            <a:r>
              <a:rPr lang="en-US" dirty="0"/>
              <a:t>This plant was first described in 1876 by  botanist </a:t>
            </a:r>
            <a:r>
              <a:rPr lang="en-US" dirty="0" err="1"/>
              <a:t>Theodorus</a:t>
            </a:r>
            <a:r>
              <a:rPr lang="en-US" dirty="0"/>
              <a:t> G. </a:t>
            </a:r>
            <a:r>
              <a:rPr lang="en-US" dirty="0" err="1"/>
              <a:t>Ophanoides</a:t>
            </a:r>
            <a:r>
              <a:rPr lang="en-US" dirty="0"/>
              <a:t>, a leading Greek botanist (1817-1876) and named in honor of then Queen of Greece Olga.</a:t>
            </a:r>
          </a:p>
          <a:p>
            <a:r>
              <a:rPr lang="en-US" dirty="0"/>
              <a:t>Native to Sicily and the Balkans, this bulb is the best known of the autumn flowering  snowdrops  and will tolerate dry shade.</a:t>
            </a:r>
          </a:p>
        </p:txBody>
      </p:sp>
    </p:spTree>
    <p:extLst>
      <p:ext uri="{BB962C8B-B14F-4D97-AF65-F5344CB8AC3E}">
        <p14:creationId xmlns:p14="http://schemas.microsoft.com/office/powerpoint/2010/main" val="92413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 Ann </a:t>
            </a:r>
            <a:r>
              <a:rPr lang="en-US" dirty="0" err="1"/>
              <a:t>Boulton</a:t>
            </a:r>
            <a:r>
              <a:rPr lang="en-US" dirty="0"/>
              <a:t> Robb 1827-1912</a:t>
            </a:r>
          </a:p>
        </p:txBody>
      </p:sp>
      <p:pic>
        <p:nvPicPr>
          <p:cNvPr id="8" name="Picture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4991" y="1084024"/>
            <a:ext cx="3511867" cy="4231165"/>
          </a:xfrm>
        </p:spPr>
      </p:pic>
      <p:sp>
        <p:nvSpPr>
          <p:cNvPr id="4" name="Text Placeholder 3"/>
          <p:cNvSpPr>
            <a:spLocks noGrp="1"/>
          </p:cNvSpPr>
          <p:nvPr>
            <p:ph type="body" sz="half" idx="2"/>
          </p:nvPr>
        </p:nvSpPr>
        <p:spPr/>
        <p:txBody>
          <a:bodyPr>
            <a:normAutofit/>
          </a:bodyPr>
          <a:lstStyle/>
          <a:p>
            <a:r>
              <a:rPr lang="en-US" dirty="0"/>
              <a:t>An early photographer and the third woman to join the Photographic Society in 1853, its founding year.  She was widowed with two young children at age 30 and travelled widely on the continent to practice her photography and to search for plants for her 150 acre estate in England called </a:t>
            </a:r>
            <a:r>
              <a:rPr lang="en-US" dirty="0" err="1"/>
              <a:t>Chiltley</a:t>
            </a:r>
            <a:r>
              <a:rPr lang="en-US" dirty="0"/>
              <a:t> Place.</a:t>
            </a:r>
          </a:p>
        </p:txBody>
      </p:sp>
    </p:spTree>
    <p:extLst>
      <p:ext uri="{BB962C8B-B14F-4D97-AF65-F5344CB8AC3E}">
        <p14:creationId xmlns:p14="http://schemas.microsoft.com/office/powerpoint/2010/main" val="3893311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Euphorbia </a:t>
            </a:r>
            <a:r>
              <a:rPr lang="en-US" i="1" dirty="0" err="1"/>
              <a:t>robbiae</a:t>
            </a:r>
            <a:br>
              <a:rPr lang="en-US" dirty="0"/>
            </a:br>
            <a:r>
              <a:rPr lang="en-US" dirty="0" err="1"/>
              <a:t>robbiae</a:t>
            </a:r>
            <a:r>
              <a:rPr lang="en-US" dirty="0"/>
              <a:t> – after Mary Ann Robb</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Text Placeholder 3"/>
          <p:cNvSpPr>
            <a:spLocks noGrp="1"/>
          </p:cNvSpPr>
          <p:nvPr>
            <p:ph type="body" sz="half" idx="2"/>
          </p:nvPr>
        </p:nvSpPr>
        <p:spPr/>
        <p:txBody>
          <a:bodyPr>
            <a:normAutofit/>
          </a:bodyPr>
          <a:lstStyle/>
          <a:p>
            <a:r>
              <a:rPr lang="en-US" dirty="0"/>
              <a:t>Common names – Wood Spurge , Robb’s Spurge or Mrs. Robb’s Hatbox</a:t>
            </a:r>
          </a:p>
          <a:p>
            <a:r>
              <a:rPr lang="en-US" dirty="0"/>
              <a:t>This herbaceous perennial thrives in well-drained sunny locations</a:t>
            </a:r>
          </a:p>
          <a:p>
            <a:endParaRPr lang="en-US" dirty="0"/>
          </a:p>
          <a:p>
            <a:endParaRPr lang="en-US" dirty="0"/>
          </a:p>
        </p:txBody>
      </p:sp>
    </p:spTree>
    <p:extLst>
      <p:ext uri="{BB962C8B-B14F-4D97-AF65-F5344CB8AC3E}">
        <p14:creationId xmlns:p14="http://schemas.microsoft.com/office/powerpoint/2010/main" val="2027227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Miss Ellen Ann Willmott  1858-1934</a:t>
            </a:r>
          </a:p>
        </p:txBody>
      </p:sp>
      <p:sp>
        <p:nvSpPr>
          <p:cNvPr id="4" name="Text Placeholder 3"/>
          <p:cNvSpPr>
            <a:spLocks noGrp="1"/>
          </p:cNvSpPr>
          <p:nvPr>
            <p:ph type="body" idx="1"/>
          </p:nvPr>
        </p:nvSpPr>
        <p:spPr/>
        <p:txBody>
          <a:bodyPr>
            <a:normAutofit fontScale="47500" lnSpcReduction="20000"/>
          </a:bodyPr>
          <a:lstStyle/>
          <a:p>
            <a:r>
              <a:rPr lang="en-US" dirty="0"/>
              <a:t>English Horticulturalist who is said to have cultivated 100,000 species and cultivars of plants.  Over 60 plants have been named after her or her 33 acre estate called </a:t>
            </a:r>
            <a:r>
              <a:rPr lang="en-US" dirty="0" err="1"/>
              <a:t>Warley</a:t>
            </a:r>
            <a:r>
              <a:rPr lang="en-US" dirty="0"/>
              <a:t> Place in Essex.</a:t>
            </a:r>
          </a:p>
        </p:txBody>
      </p:sp>
      <p:pic>
        <p:nvPicPr>
          <p:cNvPr id="5" name="Picture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10494" y="3078956"/>
            <a:ext cx="2133600" cy="2143125"/>
          </a:xfrm>
        </p:spPr>
      </p:pic>
      <p:sp>
        <p:nvSpPr>
          <p:cNvPr id="6" name="Text Placeholder 5"/>
          <p:cNvSpPr>
            <a:spLocks noGrp="1"/>
          </p:cNvSpPr>
          <p:nvPr>
            <p:ph type="body" sz="quarter" idx="3"/>
          </p:nvPr>
        </p:nvSpPr>
        <p:spPr/>
        <p:txBody>
          <a:bodyPr>
            <a:normAutofit/>
          </a:bodyPr>
          <a:lstStyle/>
          <a:p>
            <a:r>
              <a:rPr lang="en-US" sz="1600" dirty="0" err="1"/>
              <a:t>Warley</a:t>
            </a:r>
            <a:r>
              <a:rPr lang="en-US" sz="1600" dirty="0"/>
              <a:t> Place Nature Reserve</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4179" y="2174875"/>
            <a:ext cx="2963466" cy="3951288"/>
          </a:xfrm>
        </p:spPr>
      </p:pic>
    </p:spTree>
    <p:extLst>
      <p:ext uri="{BB962C8B-B14F-4D97-AF65-F5344CB8AC3E}">
        <p14:creationId xmlns:p14="http://schemas.microsoft.com/office/powerpoint/2010/main" val="2290397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Ceratostigma</a:t>
            </a:r>
            <a:r>
              <a:rPr lang="en-US" i="1" dirty="0"/>
              <a:t> </a:t>
            </a:r>
            <a:r>
              <a:rPr lang="en-US" i="1" dirty="0" err="1"/>
              <a:t>willmottianum</a:t>
            </a:r>
            <a:br>
              <a:rPr lang="en-US" dirty="0"/>
            </a:br>
            <a:r>
              <a:rPr lang="en-US" dirty="0" err="1"/>
              <a:t>willmottianum</a:t>
            </a:r>
            <a:r>
              <a:rPr lang="en-US" dirty="0"/>
              <a:t> – after Ellen Ann Willmott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1" r="71"/>
          <a:stretch>
            <a:fillRect/>
          </a:stretch>
        </p:blipFill>
        <p:spPr/>
      </p:pic>
      <p:sp>
        <p:nvSpPr>
          <p:cNvPr id="4" name="Text Placeholder 3"/>
          <p:cNvSpPr>
            <a:spLocks noGrp="1"/>
          </p:cNvSpPr>
          <p:nvPr>
            <p:ph type="body" sz="half" idx="2"/>
          </p:nvPr>
        </p:nvSpPr>
        <p:spPr/>
        <p:txBody>
          <a:bodyPr/>
          <a:lstStyle/>
          <a:p>
            <a:r>
              <a:rPr lang="en-US" dirty="0"/>
              <a:t>Common name – Chinese </a:t>
            </a:r>
            <a:r>
              <a:rPr lang="en-US" dirty="0" err="1"/>
              <a:t>Plumbago</a:t>
            </a:r>
            <a:endParaRPr lang="en-US" dirty="0"/>
          </a:p>
          <a:p>
            <a:r>
              <a:rPr lang="en-US" dirty="0"/>
              <a:t>An ornamental deciduous shrub known for its late season red leaves and blue flowers.</a:t>
            </a:r>
          </a:p>
        </p:txBody>
      </p:sp>
    </p:spTree>
    <p:extLst>
      <p:ext uri="{BB962C8B-B14F-4D97-AF65-F5344CB8AC3E}">
        <p14:creationId xmlns:p14="http://schemas.microsoft.com/office/powerpoint/2010/main" val="3285072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a:t>NEXT TIME??</a:t>
            </a:r>
            <a:br>
              <a:rPr lang="en-US" dirty="0"/>
            </a:b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a:t>COMPASS POINTS AND CONTINENTS</a:t>
            </a:r>
          </a:p>
          <a:p>
            <a:r>
              <a:rPr lang="en-US" dirty="0"/>
              <a:t>COUNTRIES, STATES AND REGIONS</a:t>
            </a:r>
          </a:p>
          <a:p>
            <a:r>
              <a:rPr lang="en-US" dirty="0"/>
              <a:t>TOWNS, VILLAGES AND GARDENS</a:t>
            </a:r>
          </a:p>
          <a:p>
            <a:pPr marL="0" indent="0">
              <a:buNone/>
            </a:pPr>
            <a:r>
              <a:rPr lang="en-US" dirty="0"/>
              <a:t> </a:t>
            </a:r>
          </a:p>
        </p:txBody>
      </p:sp>
    </p:spTree>
    <p:extLst>
      <p:ext uri="{BB962C8B-B14F-4D97-AF65-F5344CB8AC3E}">
        <p14:creationId xmlns:p14="http://schemas.microsoft.com/office/powerpoint/2010/main" val="98676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Cotoneaster </a:t>
            </a:r>
            <a:r>
              <a:rPr lang="en-US" i="1" dirty="0" err="1"/>
              <a:t>salicifolius</a:t>
            </a:r>
            <a:br>
              <a:rPr lang="en-US" i="1" dirty="0"/>
            </a:br>
            <a:r>
              <a:rPr lang="en-US" dirty="0" err="1"/>
              <a:t>salicifolius</a:t>
            </a:r>
            <a:r>
              <a:rPr lang="en-US" dirty="0"/>
              <a:t> – willow-leaved</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437" b="12437"/>
          <a:stretch>
            <a:fillRect/>
          </a:stretch>
        </p:blipFill>
        <p:spPr/>
      </p:pic>
      <p:sp>
        <p:nvSpPr>
          <p:cNvPr id="4" name="Text Placeholder 3"/>
          <p:cNvSpPr>
            <a:spLocks noGrp="1"/>
          </p:cNvSpPr>
          <p:nvPr>
            <p:ph type="body" sz="half" idx="2"/>
          </p:nvPr>
        </p:nvSpPr>
        <p:spPr/>
        <p:txBody>
          <a:bodyPr/>
          <a:lstStyle/>
          <a:p>
            <a:r>
              <a:rPr lang="en-US" dirty="0"/>
              <a:t>Common name – </a:t>
            </a:r>
            <a:r>
              <a:rPr lang="en-US" dirty="0" err="1"/>
              <a:t>Willowleaf</a:t>
            </a:r>
            <a:r>
              <a:rPr lang="en-US" dirty="0"/>
              <a:t> Cotoneaster</a:t>
            </a:r>
          </a:p>
          <a:p>
            <a:r>
              <a:rPr lang="en-US" dirty="0"/>
              <a:t>A drought-tolerant small to medium sized evergreen to semi-evergreen shrub native to China.  Branches have a wide arching habit.</a:t>
            </a:r>
          </a:p>
        </p:txBody>
      </p:sp>
    </p:spTree>
    <p:extLst>
      <p:ext uri="{BB962C8B-B14F-4D97-AF65-F5344CB8AC3E}">
        <p14:creationId xmlns:p14="http://schemas.microsoft.com/office/powerpoint/2010/main" val="135239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Hydrangea quercifolia</a:t>
            </a:r>
            <a:br>
              <a:rPr lang="en-US"/>
            </a:br>
            <a:r>
              <a:rPr lang="en-US"/>
              <a:t>quercifolia – with oak-like leaves</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719" r="5719"/>
          <a:stretch>
            <a:fillRect/>
          </a:stretch>
        </p:blipFill>
        <p:spPr/>
      </p:pic>
      <p:sp>
        <p:nvSpPr>
          <p:cNvPr id="4" name="Text Placeholder 3"/>
          <p:cNvSpPr>
            <a:spLocks noGrp="1"/>
          </p:cNvSpPr>
          <p:nvPr>
            <p:ph type="body" sz="half" idx="2"/>
          </p:nvPr>
        </p:nvSpPr>
        <p:spPr/>
        <p:txBody>
          <a:bodyPr>
            <a:normAutofit fontScale="92500"/>
          </a:bodyPr>
          <a:lstStyle/>
          <a:p>
            <a:r>
              <a:rPr lang="en-US"/>
              <a:t>Common name – Oakleaf Hydrangea or Oak-leaved Hydrangea</a:t>
            </a:r>
          </a:p>
          <a:p>
            <a:r>
              <a:rPr lang="en-US"/>
              <a:t>A popular form of hydrangea with very showy blossoms, but whose leaves closely resemble an oak leaf, native to the Southeastern United States.</a:t>
            </a:r>
            <a:endParaRPr lang="en-US" dirty="0"/>
          </a:p>
        </p:txBody>
      </p:sp>
    </p:spTree>
    <p:extLst>
      <p:ext uri="{BB962C8B-B14F-4D97-AF65-F5344CB8AC3E}">
        <p14:creationId xmlns:p14="http://schemas.microsoft.com/office/powerpoint/2010/main" val="410219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Hydrangea </a:t>
            </a:r>
            <a:r>
              <a:rPr lang="en-US" i="1" dirty="0" err="1"/>
              <a:t>quercifolia</a:t>
            </a:r>
            <a:r>
              <a:rPr lang="en-US" i="1" dirty="0"/>
              <a:t>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556" r="12556"/>
          <a:stretch>
            <a:fillRect/>
          </a:stretch>
        </p:blipFill>
        <p:spPr/>
      </p:pic>
      <p:sp>
        <p:nvSpPr>
          <p:cNvPr id="4" name="Text Placeholder 3"/>
          <p:cNvSpPr>
            <a:spLocks noGrp="1"/>
          </p:cNvSpPr>
          <p:nvPr>
            <p:ph type="body" sz="half" idx="2"/>
          </p:nvPr>
        </p:nvSpPr>
        <p:spPr/>
        <p:txBody>
          <a:bodyPr/>
          <a:lstStyle/>
          <a:p>
            <a:r>
              <a:rPr lang="en-US" dirty="0">
                <a:solidFill>
                  <a:srgbClr val="FF0000"/>
                </a:solidFill>
              </a:rPr>
              <a:t>IN FALL!!</a:t>
            </a:r>
          </a:p>
        </p:txBody>
      </p:sp>
    </p:spTree>
    <p:extLst>
      <p:ext uri="{BB962C8B-B14F-4D97-AF65-F5344CB8AC3E}">
        <p14:creationId xmlns:p14="http://schemas.microsoft.com/office/powerpoint/2010/main" val="8469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Erythranthe</a:t>
            </a:r>
            <a:r>
              <a:rPr lang="en-US" i="1" dirty="0"/>
              <a:t> </a:t>
            </a:r>
            <a:r>
              <a:rPr lang="en-US" i="1" dirty="0" err="1"/>
              <a:t>primuloides</a:t>
            </a:r>
            <a:br>
              <a:rPr lang="en-US" dirty="0"/>
            </a:br>
            <a:r>
              <a:rPr lang="en-US" dirty="0" err="1"/>
              <a:t>primuloides</a:t>
            </a:r>
            <a:r>
              <a:rPr lang="en-US" dirty="0"/>
              <a:t> – like a primrose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0700" y="609600"/>
            <a:ext cx="5486400" cy="4114800"/>
          </a:xfrm>
        </p:spPr>
      </p:pic>
      <p:sp>
        <p:nvSpPr>
          <p:cNvPr id="4" name="Text Placeholder 3"/>
          <p:cNvSpPr>
            <a:spLocks noGrp="1"/>
          </p:cNvSpPr>
          <p:nvPr>
            <p:ph type="body" sz="half" idx="2"/>
          </p:nvPr>
        </p:nvSpPr>
        <p:spPr/>
        <p:txBody>
          <a:bodyPr>
            <a:normAutofit fontScale="85000" lnSpcReduction="20000"/>
          </a:bodyPr>
          <a:lstStyle/>
          <a:p>
            <a:r>
              <a:rPr lang="en-US" dirty="0"/>
              <a:t>Common Name – Primrose Monkey-flower</a:t>
            </a:r>
          </a:p>
          <a:p>
            <a:r>
              <a:rPr lang="en-US" dirty="0"/>
              <a:t>Formerly known as </a:t>
            </a:r>
            <a:r>
              <a:rPr lang="en-US" dirty="0" err="1"/>
              <a:t>Mimulus</a:t>
            </a:r>
            <a:r>
              <a:rPr lang="en-US" dirty="0"/>
              <a:t> </a:t>
            </a:r>
            <a:r>
              <a:rPr lang="en-US" dirty="0" err="1"/>
              <a:t>primuloides</a:t>
            </a:r>
            <a:endParaRPr lang="en-US" dirty="0"/>
          </a:p>
          <a:p>
            <a:r>
              <a:rPr lang="en-US" dirty="0"/>
              <a:t>This plant is a perennial herb from the western United States growing in wet habitats. It can be found growing  from 2,000 to 11,000 feet in the Eastern Sierra </a:t>
            </a:r>
            <a:r>
              <a:rPr lang="en-US" dirty="0" err="1"/>
              <a:t>Nevadas</a:t>
            </a:r>
            <a:r>
              <a:rPr lang="en-US" dirty="0"/>
              <a:t>.</a:t>
            </a:r>
          </a:p>
        </p:txBody>
      </p:sp>
    </p:spTree>
    <p:extLst>
      <p:ext uri="{BB962C8B-B14F-4D97-AF65-F5344CB8AC3E}">
        <p14:creationId xmlns:p14="http://schemas.microsoft.com/office/powerpoint/2010/main" val="115929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Lupinus</a:t>
            </a:r>
            <a:r>
              <a:rPr lang="en-US" i="1" dirty="0"/>
              <a:t> </a:t>
            </a:r>
            <a:r>
              <a:rPr lang="en-US" i="1" dirty="0" err="1"/>
              <a:t>arboreus</a:t>
            </a:r>
            <a:br>
              <a:rPr lang="en-US" dirty="0"/>
            </a:br>
            <a:r>
              <a:rPr lang="en-US" dirty="0" err="1"/>
              <a:t>arboreus</a:t>
            </a:r>
            <a:r>
              <a:rPr lang="en-US" dirty="0"/>
              <a:t> – tree-like</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556" r="5556"/>
          <a:stretch>
            <a:fillRect/>
          </a:stretch>
        </p:blipFill>
        <p:spPr/>
      </p:pic>
      <p:sp>
        <p:nvSpPr>
          <p:cNvPr id="4" name="Text Placeholder 3"/>
          <p:cNvSpPr>
            <a:spLocks noGrp="1"/>
          </p:cNvSpPr>
          <p:nvPr>
            <p:ph type="body" sz="half" idx="2"/>
          </p:nvPr>
        </p:nvSpPr>
        <p:spPr/>
        <p:txBody>
          <a:bodyPr>
            <a:normAutofit fontScale="85000" lnSpcReduction="20000"/>
          </a:bodyPr>
          <a:lstStyle/>
          <a:p>
            <a:r>
              <a:rPr lang="en-US" dirty="0"/>
              <a:t>Common name – Tree Lupine or Yellow-Bush Lupine</a:t>
            </a:r>
          </a:p>
          <a:p>
            <a:r>
              <a:rPr lang="en-US" dirty="0"/>
              <a:t>Shrub found growing widely along the coast of California – thought to be native to from Point Reyes to San Luis Obispo.</a:t>
            </a:r>
          </a:p>
          <a:p>
            <a:r>
              <a:rPr lang="en-US" dirty="0"/>
              <a:t>Has won RHS Award of Garden Merit or is it a noxious weed!!??</a:t>
            </a:r>
          </a:p>
        </p:txBody>
      </p:sp>
    </p:spTree>
    <p:extLst>
      <p:ext uri="{BB962C8B-B14F-4D97-AF65-F5344CB8AC3E}">
        <p14:creationId xmlns:p14="http://schemas.microsoft.com/office/powerpoint/2010/main" val="76914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RESEMBLING ANIMALS</a:t>
            </a:r>
          </a:p>
        </p:txBody>
      </p:sp>
      <p:sp>
        <p:nvSpPr>
          <p:cNvPr id="3" name="Content Placeholder 2"/>
          <p:cNvSpPr>
            <a:spLocks noGrp="1"/>
          </p:cNvSpPr>
          <p:nvPr>
            <p:ph idx="1"/>
          </p:nvPr>
        </p:nvSpPr>
        <p:spPr/>
        <p:txBody>
          <a:bodyPr/>
          <a:lstStyle/>
          <a:p>
            <a:r>
              <a:rPr lang="en-US" dirty="0"/>
              <a:t>Arcturus – like a bear’s tail</a:t>
            </a:r>
          </a:p>
          <a:p>
            <a:r>
              <a:rPr lang="en-US" dirty="0"/>
              <a:t>Crista-</a:t>
            </a:r>
            <a:r>
              <a:rPr lang="en-US" dirty="0" err="1"/>
              <a:t>galli</a:t>
            </a:r>
            <a:r>
              <a:rPr lang="en-US" dirty="0"/>
              <a:t> – like a cock’s comb</a:t>
            </a:r>
          </a:p>
          <a:p>
            <a:r>
              <a:rPr lang="en-US" dirty="0" err="1"/>
              <a:t>Tigrinus</a:t>
            </a:r>
            <a:r>
              <a:rPr lang="en-US" dirty="0"/>
              <a:t> – like a tiger</a:t>
            </a:r>
          </a:p>
          <a:p>
            <a:r>
              <a:rPr lang="en-US" dirty="0"/>
              <a:t>Pes-</a:t>
            </a:r>
            <a:r>
              <a:rPr lang="en-US" dirty="0" err="1"/>
              <a:t>caprae</a:t>
            </a:r>
            <a:r>
              <a:rPr lang="en-US" dirty="0"/>
              <a:t> – like  goat’s foot</a:t>
            </a:r>
          </a:p>
          <a:p>
            <a:r>
              <a:rPr lang="en-US" dirty="0" err="1"/>
              <a:t>Papilio</a:t>
            </a:r>
            <a:r>
              <a:rPr lang="en-US" dirty="0"/>
              <a:t> – like a butterfly</a:t>
            </a:r>
          </a:p>
        </p:txBody>
      </p:sp>
    </p:spTree>
    <p:extLst>
      <p:ext uri="{BB962C8B-B14F-4D97-AF65-F5344CB8AC3E}">
        <p14:creationId xmlns:p14="http://schemas.microsoft.com/office/powerpoint/2010/main" val="67444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5082</TotalTime>
  <Words>1612</Words>
  <Application>Microsoft Office PowerPoint</Application>
  <PresentationFormat>On-screen Show (4:3)</PresentationFormat>
  <Paragraphs>133</Paragraphs>
  <Slides>39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LATIN FOR GARDENERS V</vt:lpstr>
      <vt:lpstr>RESEMBLING OTHER THINGS</vt:lpstr>
      <vt:lpstr>Ozothamnus rosmarinifolius rosmarinifolius – with leaves like rosemary</vt:lpstr>
      <vt:lpstr>Cotoneaster salicifolius salicifolius – willow-leaved</vt:lpstr>
      <vt:lpstr>Hydrangea quercifolia quercifolia – with oak-like leaves</vt:lpstr>
      <vt:lpstr>Hydrangea quercifolia </vt:lpstr>
      <vt:lpstr>Erythranthe primuloides primuloides – like a primrose</vt:lpstr>
      <vt:lpstr>Lupinus arboreus arboreus – tree-like</vt:lpstr>
      <vt:lpstr>RESEMBLING ANIMALS</vt:lpstr>
      <vt:lpstr>Verbascum arcturus arcturus – like a bear’s tail</vt:lpstr>
      <vt:lpstr>PowerPoint Presentation</vt:lpstr>
      <vt:lpstr>Erythrina crista-galli crista-galli – like a cock’s comb</vt:lpstr>
      <vt:lpstr>PowerPoint Presentation</vt:lpstr>
      <vt:lpstr>PowerPoint Presentation</vt:lpstr>
      <vt:lpstr>Mimulus tigrinus tigrinus – like a tiger</vt:lpstr>
      <vt:lpstr>Tiger or leopard?!</vt:lpstr>
      <vt:lpstr>Ipomoea pes-caprae pes-caprae – like a goat’s foot</vt:lpstr>
      <vt:lpstr>PowerPoint Presentation</vt:lpstr>
      <vt:lpstr>Hippeastrum papilio papilio – like a butterfly</vt:lpstr>
      <vt:lpstr>Plants Recognizing Famous Male Horticulturists</vt:lpstr>
      <vt:lpstr>Father David Armand – 1826-1900</vt:lpstr>
      <vt:lpstr>Buddleia davidii davidii – after Pere David Armand</vt:lpstr>
      <vt:lpstr>Clematis armandii armandii – after Pere David Armand</vt:lpstr>
      <vt:lpstr>David Douglas 1799-1834</vt:lpstr>
      <vt:lpstr>Spirea douglasii douglasii – after David Douglas</vt:lpstr>
      <vt:lpstr>Archibald Menzies  1754 - 1842</vt:lpstr>
      <vt:lpstr>Pseudotsuga menziesii menziesii – after Archibald Menzies</vt:lpstr>
      <vt:lpstr>Michael Pakenham Edgeworth 1812-1881</vt:lpstr>
      <vt:lpstr>Edgeworthia chrysantha edgeworthia – after Michael Pakenham Edgeworth   </vt:lpstr>
      <vt:lpstr>PLANTS RECOGNIZING FAMOUS FEMALES</vt:lpstr>
      <vt:lpstr>Iris reticulata danfordiae danfordiae – after Mrs. C. G. Danford</vt:lpstr>
      <vt:lpstr>Primula florindae florindae – after Florinda N. Thompson</vt:lpstr>
      <vt:lpstr>Queen Olga of Greece </vt:lpstr>
      <vt:lpstr>Galanthus regina-olgae regina-olgae – after Queen Olga of Greece</vt:lpstr>
      <vt:lpstr>Mary Ann Boulton Robb 1827-1912</vt:lpstr>
      <vt:lpstr>Euphorbia robbiae robbiae – after Mary Ann Robb</vt:lpstr>
      <vt:lpstr>Miss Ellen Ann Willmott  1858-1934</vt:lpstr>
      <vt:lpstr>Ceratostigma willmottianum willmottianum – after Ellen Ann Willmott</vt:lpstr>
      <vt:lpstr>NEXT TIME??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FOR GARDENERS V</dc:title>
  <dc:creator>Roxanne</dc:creator>
  <cp:lastModifiedBy>kim bishop HayburnerLive</cp:lastModifiedBy>
  <cp:revision>67</cp:revision>
  <dcterms:created xsi:type="dcterms:W3CDTF">2019-03-27T04:04:37Z</dcterms:created>
  <dcterms:modified xsi:type="dcterms:W3CDTF">2019-04-23T22:18:17Z</dcterms:modified>
</cp:coreProperties>
</file>